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2" r:id="rId6"/>
    <p:sldId id="263" r:id="rId7"/>
    <p:sldId id="261" r:id="rId8"/>
    <p:sldId id="264" r:id="rId9"/>
    <p:sldId id="276" r:id="rId10"/>
    <p:sldId id="269" r:id="rId11"/>
    <p:sldId id="267" r:id="rId12"/>
    <p:sldId id="271" r:id="rId13"/>
    <p:sldId id="272" r:id="rId14"/>
    <p:sldId id="273" r:id="rId15"/>
    <p:sldId id="274" r:id="rId16"/>
    <p:sldId id="275" r:id="rId17"/>
    <p:sldId id="259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0867" autoAdjust="0"/>
  </p:normalViewPr>
  <p:slideViewPr>
    <p:cSldViewPr snapToGrid="0">
      <p:cViewPr varScale="1">
        <p:scale>
          <a:sx n="53" d="100"/>
          <a:sy n="53" d="100"/>
        </p:scale>
        <p:origin x="6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0C7F83-CC6F-44C8-9F27-444804049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3F7D8A3-61BA-486E-90AE-50E31BE7F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D10EFC-495E-4D09-AB05-DBC422063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D5E47E9-AAF7-4CF3-BE4C-99843C4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A13AE3F-46AA-4E4A-94BB-AE2227CE1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63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4DE68B-E865-4210-9849-23AB7E86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7A80E72-9204-40CD-9A5A-76CAB1882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90AD41A-BA02-44E6-BB4A-2434107E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CDAFBD7-9936-40E2-9C5C-52E301BC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42CDF75-B95F-461E-A199-F953FDADB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769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DC38CCB-DD30-4BA6-9195-D143F28D7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271DD60-90CE-4E19-8A1D-8B937D8EA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C0D9816-E9BC-4332-BA6B-2C17719C0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7B21614-A223-4A40-9A7D-A2EC89209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9FD3ED9-2E99-451B-9F39-57462984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753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06516E-A9A2-4DE8-8BC1-9BE8BF1A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8AF3A42-F569-428D-87C9-752D667B5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7BA218-7144-40B3-98E6-7EEA341B0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E7DAA5C-19CF-4FB8-B7F2-A2F66FC8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8272D30-DEBC-4F38-9003-49FB1632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384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75604D-F764-42B5-91A4-18C18BC5D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DE09769-0057-44E2-83F8-029BA9B00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F47C1B6-7E98-4B61-89D8-4BB0DC66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2B751FD-7F2F-411E-BCAD-E89B8E048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4181D52-014D-402B-97A4-26F7CCCA9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702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9B007E-05F5-4C5C-9DC0-242754EA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266651-E90A-44B1-8E55-6E3A3838E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879D47-082B-41A1-A95E-807C655FC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A6E1AD4-FE36-4E3C-A4D5-42335E26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7E23D7E-F5A4-4099-8C08-71D41A1B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B4F0D6A-E80C-4BEB-8BA5-84FA2FC83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871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DFEE50-E90F-4449-9D75-2D7CAA16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016BAD8-B317-4667-9A67-7D1AF07D2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8B9A579-E27B-40F6-8572-AF776E527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2FDC7F8-63B9-4BCA-8B86-3F294630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8A72EFE-6996-4E06-A8E4-EF0873CE4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D02DE03-CE72-420F-A0C1-0D32967D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E560719-AA9D-41AE-B7D3-06A9B839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3726E05-7B74-4228-BFDA-427B57D31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470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909612-56F8-44B5-B50A-6DB56C8A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99A08C8-EFB8-49E5-A591-9A50DD0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32E50BD-6035-4E1F-875D-7620433D2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15CB2B58-D175-4BF4-B193-6E054259F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62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3AF9996-636C-4816-8F53-021904060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CFEBBB5-3748-4BB0-99DE-0D140A751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09B2509-84B9-48A4-98F0-8753664E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645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F2F357B-81C4-48BC-B892-07C27C8D9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067E589-5AF4-4BEE-BAD0-BB5CE4CE5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298AFFB-A325-423D-AEEC-B3A71F76F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CE46D2C-ED58-41D8-80F0-F02CBD6C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F20AF78-DA26-44C1-9F2E-ECCDF982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713BC4F-E1AD-4044-918D-8C00058E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362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A0231F-7FC5-46B4-B151-69D19C035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0C515A5-3CA4-4C0E-99D3-244630675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67AA434-C0C9-4628-96EA-3D15A2225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03F5F0A-4946-4881-B5F2-6FE833927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D8C06B6-2FA6-4C8F-BDB6-00E98568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58F0389-3AC6-4F30-8E83-F2181AC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178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EEE2DE14-BC91-4E5B-B701-AE463B6D1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35F68EE-4C53-4332-8B8E-51F471459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7E37CF5-0B56-41B0-9B18-7B10C4CB0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72B85-63C5-4E48-89A8-9C3FF4C27D20}" type="datetimeFigureOut">
              <a:rPr lang="hu-HU" smtClean="0"/>
              <a:t>2019. 02. 15.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9C2E16A-B6A9-4A26-BFCF-7D3F774E3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8D81EF6-D23F-429C-A550-55876DDD8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5F048-8662-4B6C-82FD-DABCDE73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598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I._e._570" TargetMode="External"/><Relationship Id="rId2" Type="http://schemas.openxmlformats.org/officeDocument/2006/relationships/hyperlink" Target="https://hu.wikipedia.org/wiki/hu:H%C3%A9rakleitosz_(filoz%C3%B3fus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.wikipedia.org/wiki/I._e._49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/index.php?title=Mina_(p%C3%A9nzegys%C3%A9g)&amp;action=edit&amp;redlink=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hu.wikipedia.org/wiki/F%C3%A1jl:Archimedes-screw_one-screw-threads_with-ball_3D-view_animated_small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hu.wikipedia.org/wiki/F%C3%A1jl:Archimedes_screw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F22A85-888B-45DC-ADA0-FCE46E6F40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ÓKORI-KÖZÉPKORI</a:t>
            </a:r>
            <a:br>
              <a:rPr lang="hu-HU" dirty="0"/>
            </a:br>
            <a:r>
              <a:rPr lang="hu-HU" dirty="0"/>
              <a:t>FIZIKA</a:t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45974D0-A860-48EF-A154-6F83FB736C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2018-19  2. félév</a:t>
            </a:r>
          </a:p>
          <a:p>
            <a:r>
              <a:rPr lang="hu-HU" dirty="0"/>
              <a:t>Fizikatanár hallgatóknak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9698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59764"/>
            <a:ext cx="10515600" cy="6498236"/>
          </a:xfrm>
        </p:spPr>
        <p:txBody>
          <a:bodyPr>
            <a:normAutofit/>
          </a:bodyPr>
          <a:lstStyle/>
          <a:p>
            <a:r>
              <a:rPr lang="hu-HU" sz="3600" dirty="0">
                <a:sym typeface="Wingdings" panose="05000000000000000000" pitchFamily="2" charset="2"/>
              </a:rPr>
              <a:t>Eratoszthenész (Kr. e. 276-194   </a:t>
            </a:r>
            <a:r>
              <a:rPr lang="hu-HU" sz="3600" i="1" dirty="0">
                <a:sym typeface="Wingdings" panose="05000000000000000000" pitchFamily="2" charset="2"/>
              </a:rPr>
              <a:t>Alexandria</a:t>
            </a:r>
            <a:r>
              <a:rPr lang="hu-HU" sz="3600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hu-HU" sz="3200" dirty="0"/>
              <a:t>Föld kerületének mérése</a:t>
            </a:r>
          </a:p>
          <a:p>
            <a:pPr lvl="2"/>
            <a:r>
              <a:rPr lang="hu-HU" sz="2800" dirty="0" err="1"/>
              <a:t>Syene</a:t>
            </a:r>
            <a:r>
              <a:rPr lang="hu-HU" sz="2800" dirty="0"/>
              <a:t>: Asszuán</a:t>
            </a:r>
          </a:p>
          <a:p>
            <a:pPr lvl="2"/>
            <a:r>
              <a:rPr lang="hu-HU" sz="2800" dirty="0"/>
              <a:t>meglepően pontos</a:t>
            </a:r>
          </a:p>
          <a:p>
            <a:pPr lvl="2"/>
            <a:r>
              <a:rPr lang="hu-HU" sz="2800" dirty="0"/>
              <a:t>a gömbölyű Föld elvetésével ezt is elfelejtik</a:t>
            </a:r>
          </a:p>
          <a:p>
            <a:r>
              <a:rPr lang="hu-HU" sz="3600" i="1" dirty="0"/>
              <a:t>Arkhimédész barátja, </a:t>
            </a:r>
            <a:r>
              <a:rPr lang="hu-HU" sz="3600" b="1" i="1" dirty="0"/>
              <a:t>levelezőtársa!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488" y="3376729"/>
            <a:ext cx="4797071" cy="3694325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991DB70E-903F-4E8F-B321-EAAE9D166F84}"/>
              </a:ext>
            </a:extLst>
          </p:cNvPr>
          <p:cNvSpPr txBox="1"/>
          <p:nvPr/>
        </p:nvSpPr>
        <p:spPr>
          <a:xfrm>
            <a:off x="397037" y="3477128"/>
            <a:ext cx="6749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Ő is sokoldalú, csak nem olyan jó (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Béta)</a:t>
            </a:r>
            <a:endParaRPr lang="hu-HU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37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Alexandriai iskola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34453" y="1584994"/>
            <a:ext cx="10515600" cy="4351338"/>
          </a:xfrm>
        </p:spPr>
        <p:txBody>
          <a:bodyPr/>
          <a:lstStyle/>
          <a:p>
            <a:r>
              <a:rPr lang="hu-HU" dirty="0" err="1"/>
              <a:t>Euklidesz</a:t>
            </a:r>
            <a:r>
              <a:rPr lang="hu-HU" dirty="0"/>
              <a:t>: Elemek (Kr. e. 300)</a:t>
            </a:r>
          </a:p>
          <a:p>
            <a:pPr lvl="1"/>
            <a:r>
              <a:rPr lang="hu-HU" dirty="0"/>
              <a:t>axiomatikus geometria</a:t>
            </a:r>
          </a:p>
          <a:p>
            <a:pPr lvl="1"/>
            <a:endParaRPr lang="hu-HU" b="1" i="1" dirty="0">
              <a:solidFill>
                <a:srgbClr val="0070C0"/>
              </a:solidFill>
            </a:endParaRPr>
          </a:p>
          <a:p>
            <a:r>
              <a:rPr lang="hu-HU" b="1" i="1" dirty="0" err="1">
                <a:solidFill>
                  <a:srgbClr val="0070C0"/>
                </a:solidFill>
              </a:rPr>
              <a:t>Arisztarkhosz</a:t>
            </a:r>
            <a:r>
              <a:rPr lang="hu-HU" b="1" i="1" dirty="0">
                <a:solidFill>
                  <a:srgbClr val="0070C0"/>
                </a:solidFill>
              </a:rPr>
              <a:t> (Kr. e. 310-230)</a:t>
            </a:r>
          </a:p>
          <a:p>
            <a:pPr lvl="1"/>
            <a:r>
              <a:rPr lang="hu-HU" b="1" i="1" dirty="0">
                <a:solidFill>
                  <a:srgbClr val="0070C0"/>
                </a:solidFill>
              </a:rPr>
              <a:t>heliocentrikus világkép</a:t>
            </a:r>
          </a:p>
          <a:p>
            <a:pPr lvl="1"/>
            <a:r>
              <a:rPr lang="hu-HU" dirty="0"/>
              <a:t>Hold és a Nap távolságainak aránya</a:t>
            </a:r>
          </a:p>
          <a:p>
            <a:pPr lvl="1"/>
            <a:r>
              <a:rPr lang="hu-HU" dirty="0"/>
              <a:t>Hold és Nap átmérőinek aránya</a:t>
            </a:r>
          </a:p>
        </p:txBody>
      </p:sp>
    </p:spTree>
    <p:extLst>
      <p:ext uri="{BB962C8B-B14F-4D97-AF65-F5344CB8AC3E}">
        <p14:creationId xmlns:p14="http://schemas.microsoft.com/office/powerpoint/2010/main" val="86234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5220" y="316997"/>
            <a:ext cx="10515600" cy="1325563"/>
          </a:xfrm>
        </p:spPr>
        <p:txBody>
          <a:bodyPr/>
          <a:lstStyle/>
          <a:p>
            <a:r>
              <a:rPr lang="hu-HU" b="1" dirty="0"/>
              <a:t>Ptolemaiosz</a:t>
            </a:r>
            <a:r>
              <a:rPr lang="hu-HU" dirty="0"/>
              <a:t> (Kr. u. 85/90-168)</a:t>
            </a:r>
            <a:br>
              <a:rPr lang="hu-HU" dirty="0"/>
            </a:br>
            <a:r>
              <a:rPr lang="hu-HU" sz="3200" dirty="0"/>
              <a:t>sokfélét alkotott: pl. a </a:t>
            </a:r>
            <a:r>
              <a:rPr lang="hu-HU" sz="3200" b="1" i="1" dirty="0">
                <a:solidFill>
                  <a:srgbClr val="0070C0"/>
                </a:solidFill>
              </a:rPr>
              <a:t>fénytörés </a:t>
            </a:r>
            <a:r>
              <a:rPr lang="hu-HU" sz="3200" dirty="0"/>
              <a:t>törvényei (még szinusz nélkül)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84997"/>
            <a:ext cx="10515600" cy="3889375"/>
          </a:xfrm>
        </p:spPr>
        <p:txBody>
          <a:bodyPr/>
          <a:lstStyle/>
          <a:p>
            <a:r>
              <a:rPr lang="hu-HU" dirty="0"/>
              <a:t>Almageszt (Kr. u. 140)</a:t>
            </a:r>
          </a:p>
          <a:p>
            <a:pPr lvl="1"/>
            <a:r>
              <a:rPr lang="hu-HU" dirty="0"/>
              <a:t>Az égitestek mozgásáról</a:t>
            </a:r>
          </a:p>
          <a:p>
            <a:pPr lvl="1"/>
            <a:r>
              <a:rPr lang="hu-HU" dirty="0"/>
              <a:t>Arisztotelészi világkép + modellek + korábbi ismeretek összegzése</a:t>
            </a:r>
          </a:p>
          <a:p>
            <a:pPr lvl="1"/>
            <a:r>
              <a:rPr lang="hu-HU" dirty="0"/>
              <a:t>Föld: középpont</a:t>
            </a:r>
          </a:p>
          <a:p>
            <a:pPr lvl="1"/>
            <a:r>
              <a:rPr lang="hu-HU" dirty="0"/>
              <a:t>bolygók és Nap: körpályán, de…</a:t>
            </a:r>
          </a:p>
          <a:p>
            <a:pPr lvl="2"/>
            <a:r>
              <a:rPr lang="hu-HU" dirty="0" err="1"/>
              <a:t>epiciklusok</a:t>
            </a:r>
            <a:endParaRPr lang="hu-HU" dirty="0"/>
          </a:p>
          <a:p>
            <a:pPr lvl="2"/>
            <a:r>
              <a:rPr lang="hu-HU" dirty="0"/>
              <a:t>excentrikus pályák: nem pont a Föld a kp.</a:t>
            </a:r>
          </a:p>
          <a:p>
            <a:pPr lvl="1"/>
            <a:r>
              <a:rPr lang="hu-HU" dirty="0"/>
              <a:t>mérési eredmények azonosak a számolttal</a:t>
            </a:r>
          </a:p>
          <a:p>
            <a:pPr lvl="2"/>
            <a:r>
              <a:rPr lang="hu-HU" dirty="0"/>
              <a:t>annyi paramétert vezet be a finomításhoz, hogy ez nem is lehet másképp</a:t>
            </a:r>
          </a:p>
          <a:p>
            <a:pPr lvl="3"/>
            <a:r>
              <a:rPr lang="hu-HU" dirty="0"/>
              <a:t>a Hold mérete változó…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EDCCB1A-E7F4-493C-BE73-F454F223339E}"/>
              </a:ext>
            </a:extLst>
          </p:cNvPr>
          <p:cNvSpPr txBox="1"/>
          <p:nvPr/>
        </p:nvSpPr>
        <p:spPr>
          <a:xfrm>
            <a:off x="926432" y="5727031"/>
            <a:ext cx="9589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latin typeface="Comic Sans MS" panose="030F0702030302020204" pitchFamily="66" charset="0"/>
              </a:rPr>
              <a:t> </a:t>
            </a:r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Az empíria csapdája…   </a:t>
            </a:r>
            <a:r>
              <a:rPr lang="hu-HU" sz="3200" dirty="0">
                <a:latin typeface="Comic Sans MS" panose="030F0702030302020204" pitchFamily="66" charset="0"/>
              </a:rPr>
              <a:t>(v. ö. Lénárd Fülöp)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36621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középkori fizika: arabok </a:t>
            </a:r>
            <a:br>
              <a:rPr lang="hu-HU" dirty="0"/>
            </a:br>
            <a:r>
              <a:rPr lang="hu-HU" dirty="0"/>
              <a:t>    </a:t>
            </a:r>
            <a:r>
              <a:rPr lang="hu-HU" sz="3200" dirty="0"/>
              <a:t>Arab birodalom, </a:t>
            </a:r>
            <a:r>
              <a:rPr lang="hu-HU" sz="3200" dirty="0" err="1"/>
              <a:t>Cordoba</a:t>
            </a:r>
            <a:r>
              <a:rPr lang="hu-HU" sz="3200" dirty="0"/>
              <a:t>               „algebra, </a:t>
            </a:r>
            <a:r>
              <a:rPr lang="hu-HU" sz="3200" dirty="0" err="1"/>
              <a:t>alkimia</a:t>
            </a:r>
            <a:r>
              <a:rPr lang="hu-HU" sz="3200" dirty="0"/>
              <a:t>, alkáli stb.”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4978"/>
          </a:xfrm>
        </p:spPr>
        <p:txBody>
          <a:bodyPr>
            <a:normAutofit/>
          </a:bodyPr>
          <a:lstStyle/>
          <a:p>
            <a:r>
              <a:rPr lang="hu-HU" dirty="0"/>
              <a:t>Görög művek fordítása </a:t>
            </a:r>
            <a:r>
              <a:rPr lang="hu-HU" dirty="0">
                <a:sym typeface="Wingdings" panose="05000000000000000000" pitchFamily="2" charset="2"/>
              </a:rPr>
              <a:t> sok csak így maradt fenn, az eredeti elveszett</a:t>
            </a:r>
          </a:p>
          <a:p>
            <a:r>
              <a:rPr lang="hu-HU" dirty="0" err="1"/>
              <a:t>Alhazen</a:t>
            </a:r>
            <a:r>
              <a:rPr lang="hu-HU" dirty="0"/>
              <a:t> </a:t>
            </a:r>
            <a:r>
              <a:rPr lang="hu-HU" i="1" dirty="0" err="1"/>
              <a:t>Ibn</a:t>
            </a:r>
            <a:r>
              <a:rPr lang="hu-HU" i="1" dirty="0"/>
              <a:t> </a:t>
            </a:r>
            <a:r>
              <a:rPr lang="hu-HU" i="1" dirty="0" err="1"/>
              <a:t>al-Hajtham</a:t>
            </a:r>
            <a:r>
              <a:rPr lang="hu-HU" i="1" dirty="0"/>
              <a:t> </a:t>
            </a:r>
            <a:r>
              <a:rPr lang="hu-HU" dirty="0"/>
              <a:t>(965-1039): kb. 100 könyv</a:t>
            </a:r>
          </a:p>
          <a:p>
            <a:pPr lvl="1"/>
            <a:r>
              <a:rPr lang="hu-HU" dirty="0"/>
              <a:t>matematika, csillagászat, orvostudomány, fizika</a:t>
            </a:r>
          </a:p>
          <a:p>
            <a:pPr lvl="1"/>
            <a:r>
              <a:rPr lang="hu-HU" dirty="0"/>
              <a:t>optika</a:t>
            </a:r>
          </a:p>
          <a:p>
            <a:pPr lvl="2"/>
            <a:r>
              <a:rPr lang="hu-HU" dirty="0"/>
              <a:t>látás: nem a szemből jön a fénysugár (idegpályák rajza!)</a:t>
            </a:r>
          </a:p>
          <a:p>
            <a:pPr lvl="2"/>
            <a:r>
              <a:rPr lang="hu-HU" dirty="0"/>
              <a:t>camera </a:t>
            </a:r>
            <a:r>
              <a:rPr lang="hu-HU" dirty="0" err="1"/>
              <a:t>obscura</a:t>
            </a:r>
            <a:endParaRPr lang="hu-HU" dirty="0"/>
          </a:p>
          <a:p>
            <a:pPr lvl="2"/>
            <a:r>
              <a:rPr lang="hu-HU" dirty="0"/>
              <a:t>jó és hibás látás feltételei</a:t>
            </a:r>
          </a:p>
          <a:p>
            <a:pPr lvl="2"/>
            <a:r>
              <a:rPr lang="hu-HU" dirty="0"/>
              <a:t>fényvisszaverődés, fénytörés vizsgálata</a:t>
            </a:r>
          </a:p>
          <a:p>
            <a:r>
              <a:rPr lang="hu-HU" dirty="0"/>
              <a:t>mágnes (iránytű) használata</a:t>
            </a:r>
          </a:p>
          <a:p>
            <a:r>
              <a:rPr lang="hu-HU" dirty="0"/>
              <a:t>fizikakönyv (1122): anyagi állandók, adatok, kapillaritás, sebesség</a:t>
            </a:r>
          </a:p>
          <a:p>
            <a:pPr lvl="2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8887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Középkori európai fizika (12. </a:t>
            </a:r>
            <a:r>
              <a:rPr lang="hu-HU" dirty="0" err="1"/>
              <a:t>sz-tól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5037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Görög művek fordítása arabról latinra Toledóban</a:t>
            </a:r>
          </a:p>
          <a:p>
            <a:r>
              <a:rPr lang="hu-HU" dirty="0"/>
              <a:t>Az első egyetemek</a:t>
            </a:r>
          </a:p>
          <a:p>
            <a:pPr lvl="1"/>
            <a:r>
              <a:rPr lang="hu-HU" dirty="0"/>
              <a:t>Bologna: 1150</a:t>
            </a:r>
          </a:p>
          <a:p>
            <a:pPr lvl="1"/>
            <a:r>
              <a:rPr lang="hu-HU" dirty="0"/>
              <a:t>Párizs: 1200</a:t>
            </a:r>
          </a:p>
          <a:p>
            <a:pPr lvl="1"/>
            <a:r>
              <a:rPr lang="hu-HU" dirty="0"/>
              <a:t>Oxford: 1220</a:t>
            </a:r>
          </a:p>
          <a:p>
            <a:pPr lvl="1"/>
            <a:r>
              <a:rPr lang="hu-HU" dirty="0"/>
              <a:t>Padova: 1222</a:t>
            </a:r>
          </a:p>
          <a:p>
            <a:r>
              <a:rPr lang="hu-HU" dirty="0"/>
              <a:t>Arisztotelészi felfogás keresztény átmentése</a:t>
            </a:r>
          </a:p>
          <a:p>
            <a:pPr lvl="1"/>
            <a:r>
              <a:rPr lang="hu-HU" dirty="0" err="1"/>
              <a:t>Albertus</a:t>
            </a:r>
            <a:r>
              <a:rPr lang="hu-HU" dirty="0"/>
              <a:t> Magnus (1200-1280)</a:t>
            </a:r>
          </a:p>
          <a:p>
            <a:pPr lvl="1"/>
            <a:r>
              <a:rPr lang="hu-HU" dirty="0"/>
              <a:t>Aquinói Szt. Tamás (1225-1274)</a:t>
            </a:r>
          </a:p>
          <a:p>
            <a:r>
              <a:rPr lang="hu-HU" dirty="0"/>
              <a:t>Roger Bacon (1220-1294)</a:t>
            </a:r>
          </a:p>
          <a:p>
            <a:pPr lvl="1"/>
            <a:r>
              <a:rPr lang="hu-HU" dirty="0"/>
              <a:t>kísérletezés fontossága</a:t>
            </a:r>
          </a:p>
          <a:p>
            <a:pPr lvl="1"/>
            <a:r>
              <a:rPr lang="hu-HU" dirty="0"/>
              <a:t>optikai vizsgálatok, eredmények</a:t>
            </a:r>
          </a:p>
        </p:txBody>
      </p:sp>
    </p:spTree>
    <p:extLst>
      <p:ext uri="{BB962C8B-B14F-4D97-AF65-F5344CB8AC3E}">
        <p14:creationId xmlns:p14="http://schemas.microsoft.com/office/powerpoint/2010/main" val="3372505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033"/>
          </a:xfrm>
        </p:spPr>
        <p:txBody>
          <a:bodyPr/>
          <a:lstStyle/>
          <a:p>
            <a:r>
              <a:rPr lang="hu-HU" dirty="0"/>
              <a:t>Leonardo (1452-1519)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86191"/>
            <a:ext cx="10515600" cy="4276142"/>
          </a:xfrm>
        </p:spPr>
        <p:txBody>
          <a:bodyPr>
            <a:normAutofit/>
          </a:bodyPr>
          <a:lstStyle/>
          <a:p>
            <a:r>
              <a:rPr lang="hu-HU" dirty="0"/>
              <a:t>művész + tudós + mérnök</a:t>
            </a:r>
          </a:p>
          <a:p>
            <a:r>
              <a:rPr lang="hu-HU" dirty="0"/>
              <a:t>erőátviteli eszközök</a:t>
            </a:r>
          </a:p>
          <a:p>
            <a:r>
              <a:rPr lang="hu-HU" dirty="0"/>
              <a:t>repülő szerkezetek</a:t>
            </a:r>
          </a:p>
          <a:p>
            <a:r>
              <a:rPr lang="hu-HU" dirty="0"/>
              <a:t>munkaeszközök (présgép, dróthúzó)</a:t>
            </a:r>
          </a:p>
          <a:p>
            <a:r>
              <a:rPr lang="hu-HU" dirty="0"/>
              <a:t>fegyverek:  óriási íj, hajítógép</a:t>
            </a:r>
          </a:p>
          <a:p>
            <a:r>
              <a:rPr lang="hu-HU" dirty="0"/>
              <a:t>fénytan: </a:t>
            </a:r>
            <a:r>
              <a:rPr lang="hu-HU" dirty="0" err="1"/>
              <a:t>Alhazen</a:t>
            </a:r>
            <a:r>
              <a:rPr lang="hu-HU" dirty="0"/>
              <a:t> nyomán</a:t>
            </a:r>
          </a:p>
          <a:p>
            <a:r>
              <a:rPr lang="hu-HU" i="1" dirty="0"/>
              <a:t>Hidrodinamika, mechanikai jelenségek, törvényszerűségek….. </a:t>
            </a:r>
          </a:p>
          <a:p>
            <a:pPr marL="0" indent="0">
              <a:buNone/>
            </a:pPr>
            <a:r>
              <a:rPr lang="hu-HU" i="1" dirty="0"/>
              <a:t>(érdekes gondolatok, nem maradandó eredmények)</a:t>
            </a:r>
          </a:p>
          <a:p>
            <a:pPr marL="0" indent="0">
              <a:buNone/>
            </a:pPr>
            <a:endParaRPr lang="hu-HU" i="1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67948BD-BC29-48B6-8F73-C206038EF096}"/>
              </a:ext>
            </a:extLst>
          </p:cNvPr>
          <p:cNvSpPr txBox="1"/>
          <p:nvPr/>
        </p:nvSpPr>
        <p:spPr>
          <a:xfrm>
            <a:off x="481263" y="5859379"/>
            <a:ext cx="1013059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/>
              <a:t>Walter </a:t>
            </a:r>
            <a:r>
              <a:rPr lang="hu-HU" sz="3200" b="1" dirty="0" err="1"/>
              <a:t>Isaacson</a:t>
            </a:r>
            <a:r>
              <a:rPr lang="hu-HU" sz="3200" b="1" dirty="0"/>
              <a:t> könyve most jelent meg magyarul</a:t>
            </a:r>
          </a:p>
          <a:p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170418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4960"/>
          </a:xfrm>
        </p:spPr>
        <p:txBody>
          <a:bodyPr>
            <a:normAutofit/>
          </a:bodyPr>
          <a:lstStyle/>
          <a:p>
            <a:pPr lvl="1"/>
            <a:endParaRPr lang="hu-HU" sz="3200" dirty="0"/>
          </a:p>
          <a:p>
            <a:r>
              <a:rPr lang="hu-HU" sz="3600" dirty="0" err="1"/>
              <a:t>Nikolausz</a:t>
            </a:r>
            <a:r>
              <a:rPr lang="hu-HU" sz="3600" dirty="0"/>
              <a:t> Kopernikusz (1473-1543)</a:t>
            </a:r>
          </a:p>
          <a:p>
            <a:pPr lvl="1"/>
            <a:r>
              <a:rPr lang="hu-HU" sz="3200" dirty="0"/>
              <a:t>1543: Az égi pályák körforgásáról</a:t>
            </a:r>
          </a:p>
          <a:p>
            <a:pPr lvl="2"/>
            <a:r>
              <a:rPr lang="hu-HU" sz="3200" b="1" dirty="0"/>
              <a:t>heliocentrikus világkép</a:t>
            </a:r>
          </a:p>
          <a:p>
            <a:pPr lvl="2"/>
            <a:r>
              <a:rPr lang="hu-HU" sz="2800" dirty="0"/>
              <a:t>matematikai modellnek kezeli</a:t>
            </a:r>
          </a:p>
          <a:p>
            <a:pPr lvl="3"/>
            <a:r>
              <a:rPr lang="hu-HU" sz="2400" dirty="0"/>
              <a:t>célja nem a forradalmiság, hanem: „a tökéletes egyszerű”</a:t>
            </a:r>
          </a:p>
          <a:p>
            <a:pPr lvl="2"/>
            <a:r>
              <a:rPr lang="hu-HU" sz="2800" dirty="0"/>
              <a:t>1616: indexre teszik (miután Galilei felpiszkálta a kérdést…)</a:t>
            </a:r>
          </a:p>
        </p:txBody>
      </p:sp>
    </p:spTree>
    <p:extLst>
      <p:ext uri="{BB962C8B-B14F-4D97-AF65-F5344CB8AC3E}">
        <p14:creationId xmlns:p14="http://schemas.microsoft.com/office/powerpoint/2010/main" val="1053731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81D7A275-AFA0-4453-8C74-4BA071A0AF17}"/>
              </a:ext>
            </a:extLst>
          </p:cNvPr>
          <p:cNvGrpSpPr/>
          <p:nvPr/>
        </p:nvGrpSpPr>
        <p:grpSpPr>
          <a:xfrm>
            <a:off x="1338173" y="188640"/>
            <a:ext cx="8726958" cy="5791200"/>
            <a:chOff x="1587500" y="188640"/>
            <a:chExt cx="8726958" cy="5791200"/>
          </a:xfrm>
        </p:grpSpPr>
        <p:pic>
          <p:nvPicPr>
            <p:cNvPr id="1026" name="Picture 2" descr="https://upload.wikimedia.org/wikipedia/commons/9/91/Tycho_instrument_armillary_1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7500" y="188640"/>
              <a:ext cx="3810000" cy="579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Szövegdoboz 1"/>
            <p:cNvSpPr txBox="1"/>
            <p:nvPr/>
          </p:nvSpPr>
          <p:spPr>
            <a:xfrm>
              <a:off x="5735961" y="4097638"/>
              <a:ext cx="4578497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dirty="0" err="1">
                  <a:latin typeface="Comic Sans MS" panose="030F0702030302020204" pitchFamily="66" charset="0"/>
                </a:rPr>
                <a:t>Tycho</a:t>
              </a:r>
              <a:r>
                <a:rPr lang="hu-HU" sz="2800" i="1" dirty="0">
                  <a:latin typeface="Comic Sans MS" panose="030F0702030302020204" pitchFamily="66" charset="0"/>
                </a:rPr>
                <a:t> (de) </a:t>
              </a:r>
              <a:r>
                <a:rPr lang="hu-HU" sz="2800" i="1" dirty="0" err="1">
                  <a:latin typeface="Comic Sans MS" panose="030F0702030302020204" pitchFamily="66" charset="0"/>
                </a:rPr>
                <a:t>Brahe</a:t>
              </a:r>
              <a:r>
                <a:rPr lang="hu-HU" sz="2800" i="1" dirty="0">
                  <a:latin typeface="Comic Sans MS" panose="030F0702030302020204" pitchFamily="66" charset="0"/>
                </a:rPr>
                <a:t> műszere</a:t>
              </a:r>
            </a:p>
            <a:p>
              <a:endParaRPr lang="hu-HU" sz="2800" i="1" dirty="0">
                <a:latin typeface="Comic Sans MS" panose="030F0702030302020204" pitchFamily="66" charset="0"/>
              </a:endParaRPr>
            </a:p>
            <a:p>
              <a:r>
                <a:rPr lang="hu-HU" sz="2800" i="1" dirty="0">
                  <a:latin typeface="Comic Sans MS" panose="030F0702030302020204" pitchFamily="66" charset="0"/>
                </a:rPr>
                <a:t>- Kepler ebből dolgozott</a:t>
              </a:r>
            </a:p>
          </p:txBody>
        </p:sp>
      </p:grpSp>
      <p:sp>
        <p:nvSpPr>
          <p:cNvPr id="4" name="Szövegdoboz 3">
            <a:extLst>
              <a:ext uri="{FF2B5EF4-FFF2-40B4-BE49-F238E27FC236}">
                <a16:creationId xmlns:a16="http://schemas.microsoft.com/office/drawing/2014/main" id="{43FB6A41-23CF-4CC0-9AEE-E5DBA19CD7D7}"/>
              </a:ext>
            </a:extLst>
          </p:cNvPr>
          <p:cNvSpPr txBox="1"/>
          <p:nvPr/>
        </p:nvSpPr>
        <p:spPr>
          <a:xfrm>
            <a:off x="6412832" y="505326"/>
            <a:ext cx="46321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Kopernikusz körei pontatlanok, finomítani kell !!!</a:t>
            </a:r>
            <a:endParaRPr lang="hu-HU" sz="36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207569" y="426731"/>
            <a:ext cx="60933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i="1" dirty="0">
                <a:latin typeface="Comic Sans MS" panose="030F0702030302020204" pitchFamily="66" charset="0"/>
              </a:rPr>
              <a:t>Mit tudtak már az ókorban?</a:t>
            </a:r>
          </a:p>
          <a:p>
            <a:r>
              <a:rPr lang="hu-HU" sz="2400" b="1" i="1" dirty="0">
                <a:latin typeface="Comic Sans MS" panose="030F0702030302020204" pitchFamily="66" charset="0"/>
              </a:rPr>
              <a:t>   sztatika (</a:t>
            </a:r>
            <a:r>
              <a:rPr lang="hu-HU" sz="2400" b="1" i="1" dirty="0" err="1">
                <a:latin typeface="Comic Sans MS" panose="030F0702030302020204" pitchFamily="66" charset="0"/>
              </a:rPr>
              <a:t>Arkhimedesz</a:t>
            </a:r>
            <a:r>
              <a:rPr lang="hu-HU" sz="2400" b="1" i="1" dirty="0">
                <a:latin typeface="Comic Sans MS" panose="030F0702030302020204" pitchFamily="66" charset="0"/>
              </a:rPr>
              <a:t>)</a:t>
            </a:r>
          </a:p>
          <a:p>
            <a:r>
              <a:rPr lang="hu-HU" sz="2400" b="1" i="1" dirty="0">
                <a:latin typeface="Comic Sans MS" panose="030F0702030302020204" pitchFamily="66" charset="0"/>
              </a:rPr>
              <a:t>   optika (</a:t>
            </a:r>
            <a:r>
              <a:rPr lang="hu-HU" sz="2400" b="1" i="1" dirty="0" err="1">
                <a:latin typeface="Comic Sans MS" panose="030F0702030302020204" pitchFamily="66" charset="0"/>
              </a:rPr>
              <a:t>egyenesvonalú</a:t>
            </a:r>
            <a:r>
              <a:rPr lang="hu-HU" sz="2400" b="1" i="1" dirty="0">
                <a:latin typeface="Comic Sans MS" panose="030F0702030302020204" pitchFamily="66" charset="0"/>
              </a:rPr>
              <a:t> fényterjedés, </a:t>
            </a:r>
          </a:p>
          <a:p>
            <a:r>
              <a:rPr lang="hu-HU" sz="2400" b="1" i="1" dirty="0">
                <a:latin typeface="Comic Sans MS" panose="030F0702030302020204" pitchFamily="66" charset="0"/>
              </a:rPr>
              <a:t>              csiszolt lencsék)</a:t>
            </a:r>
          </a:p>
          <a:p>
            <a:r>
              <a:rPr lang="hu-HU" sz="2400" b="1" i="1" dirty="0">
                <a:latin typeface="Comic Sans MS" panose="030F0702030302020204" pitchFamily="66" charset="0"/>
              </a:rPr>
              <a:t>   rengeteg csillagászati megfigyelés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806222" y="2420888"/>
            <a:ext cx="86102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Mit nem tudtak?</a:t>
            </a:r>
          </a:p>
          <a:p>
            <a:r>
              <a:rPr lang="hu-HU" sz="2400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     a mozgás törvényei </a:t>
            </a:r>
            <a:r>
              <a:rPr lang="hu-HU" sz="2400" b="1" i="1" dirty="0">
                <a:latin typeface="Comic Sans MS" panose="030F0702030302020204" pitchFamily="66" charset="0"/>
              </a:rPr>
              <a:t>(Arisztotelész </a:t>
            </a:r>
            <a:r>
              <a:rPr lang="hu-HU" sz="2400" b="1" i="1" dirty="0" err="1">
                <a:latin typeface="Comic Sans MS" panose="030F0702030302020204" pitchFamily="66" charset="0"/>
              </a:rPr>
              <a:t>tévutas</a:t>
            </a:r>
            <a:r>
              <a:rPr lang="hu-HU" sz="2400" b="1" i="1" dirty="0">
                <a:latin typeface="Comic Sans MS" panose="030F0702030302020204" pitchFamily="66" charset="0"/>
              </a:rPr>
              <a:t> csapda!)</a:t>
            </a:r>
            <a:endParaRPr lang="hu-HU" sz="2400" b="1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hu-HU" sz="2400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     elektromágnesség</a:t>
            </a:r>
          </a:p>
          <a:p>
            <a:r>
              <a:rPr lang="hu-HU" sz="2400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    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919536" y="3645025"/>
            <a:ext cx="72807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CC0000"/>
                </a:solidFill>
              </a:rPr>
              <a:t>A fizika ősrobbanása: </a:t>
            </a:r>
          </a:p>
          <a:p>
            <a:r>
              <a:rPr lang="hu-HU" sz="2800" b="1" dirty="0">
                <a:solidFill>
                  <a:srgbClr val="CC0000"/>
                </a:solidFill>
              </a:rPr>
              <a:t>                   1600-as évek: Kepler, Galilei, Newton</a:t>
            </a:r>
          </a:p>
          <a:p>
            <a:r>
              <a:rPr lang="hu-HU" sz="2800" dirty="0">
                <a:solidFill>
                  <a:srgbClr val="FF0000"/>
                </a:solidFill>
              </a:rPr>
              <a:t>     </a:t>
            </a:r>
            <a:r>
              <a:rPr lang="hu-HU" sz="2800" dirty="0">
                <a:solidFill>
                  <a:srgbClr val="002060"/>
                </a:solidFill>
              </a:rPr>
              <a:t>miért éppen akkor?</a:t>
            </a:r>
            <a:endParaRPr lang="hu-HU" sz="2800" dirty="0">
              <a:solidFill>
                <a:srgbClr val="FF0000"/>
              </a:solidFill>
            </a:endParaRPr>
          </a:p>
        </p:txBody>
      </p:sp>
      <p:grpSp>
        <p:nvGrpSpPr>
          <p:cNvPr id="7" name="Csoportba foglalás 6"/>
          <p:cNvGrpSpPr/>
          <p:nvPr/>
        </p:nvGrpSpPr>
        <p:grpSpPr>
          <a:xfrm>
            <a:off x="1806222" y="5085184"/>
            <a:ext cx="8754274" cy="1569660"/>
            <a:chOff x="282222" y="5157192"/>
            <a:chExt cx="8754274" cy="1569660"/>
          </a:xfrm>
        </p:grpSpPr>
        <p:sp>
          <p:nvSpPr>
            <p:cNvPr id="5" name="Szövegdoboz 4"/>
            <p:cNvSpPr txBox="1"/>
            <p:nvPr/>
          </p:nvSpPr>
          <p:spPr>
            <a:xfrm>
              <a:off x="282222" y="5157192"/>
              <a:ext cx="87542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u-HU" sz="2400" i="1" dirty="0">
                  <a:latin typeface="Comic Sans MS" panose="030F0702030302020204" pitchFamily="66" charset="0"/>
                </a:rPr>
                <a:t>Ipari forradalom           kis méretek, nagy távolságok,</a:t>
              </a:r>
            </a:p>
            <a:p>
              <a:pPr algn="just"/>
              <a:r>
                <a:rPr lang="hu-HU" sz="2400" i="1" dirty="0">
                  <a:latin typeface="Comic Sans MS" panose="030F0702030302020204" pitchFamily="66" charset="0"/>
                </a:rPr>
                <a:t>                                            nagy sebességek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u-HU" sz="2400" i="1" dirty="0">
                  <a:latin typeface="Comic Sans MS" panose="030F0702030302020204" pitchFamily="66" charset="0"/>
                </a:rPr>
                <a:t>Átmenet a középkorból az újkorba</a:t>
              </a:r>
            </a:p>
            <a:p>
              <a:pPr algn="just"/>
              <a:r>
                <a:rPr lang="hu-HU" sz="2400" i="1" dirty="0">
                  <a:latin typeface="Comic Sans MS" panose="030F0702030302020204" pitchFamily="66" charset="0"/>
                </a:rPr>
                <a:t>                                              (</a:t>
              </a:r>
              <a:r>
                <a:rPr lang="hu-HU" sz="2400" dirty="0">
                  <a:latin typeface="Comic Sans MS" panose="030F0702030302020204" pitchFamily="66" charset="0"/>
                </a:rPr>
                <a:t>vesztfáliai béke 1648…)</a:t>
              </a:r>
            </a:p>
          </p:txBody>
        </p:sp>
        <p:sp>
          <p:nvSpPr>
            <p:cNvPr id="6" name="Jobbra nyíl 5"/>
            <p:cNvSpPr/>
            <p:nvPr/>
          </p:nvSpPr>
          <p:spPr>
            <a:xfrm>
              <a:off x="3243417" y="5157192"/>
              <a:ext cx="752519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73221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13C6928D-9E1C-4104-B2E1-9708D104FC81}"/>
              </a:ext>
            </a:extLst>
          </p:cNvPr>
          <p:cNvSpPr txBox="1"/>
          <p:nvPr/>
        </p:nvSpPr>
        <p:spPr>
          <a:xfrm>
            <a:off x="2864997" y="1988085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angol Wikipédia</a:t>
            </a:r>
          </a:p>
          <a:p>
            <a:endParaRPr lang="hu-HU" sz="40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hu-HU" sz="40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   </a:t>
            </a:r>
            <a:endParaRPr lang="hu-HU" sz="4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4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„Fizikai” ismeretek a görögök előtt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Kevés fennmaradt adat</a:t>
            </a:r>
          </a:p>
          <a:p>
            <a:pPr lvl="1"/>
            <a:r>
              <a:rPr lang="hu-HU" dirty="0"/>
              <a:t>Tűz használata</a:t>
            </a:r>
          </a:p>
          <a:p>
            <a:pPr lvl="1"/>
            <a:r>
              <a:rPr lang="hu-HU" dirty="0"/>
              <a:t>Tűzgyújtás</a:t>
            </a:r>
          </a:p>
          <a:p>
            <a:pPr lvl="1"/>
            <a:r>
              <a:rPr lang="hu-HU" dirty="0"/>
              <a:t>Íj</a:t>
            </a:r>
          </a:p>
          <a:p>
            <a:pPr lvl="1"/>
            <a:r>
              <a:rPr lang="hu-HU" dirty="0"/>
              <a:t>Kerék</a:t>
            </a:r>
          </a:p>
          <a:p>
            <a:pPr lvl="1"/>
            <a:r>
              <a:rPr lang="hu-HU" dirty="0"/>
              <a:t>Emelő (</a:t>
            </a:r>
            <a:r>
              <a:rPr lang="hu-HU" dirty="0">
                <a:sym typeface="Wingdings" panose="05000000000000000000" pitchFamily="2" charset="2"/>
              </a:rPr>
              <a:t> mérleg)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Építmények 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B6DF95C-C5B3-44B9-BB5D-90649AFB612A}"/>
              </a:ext>
            </a:extLst>
          </p:cNvPr>
          <p:cNvSpPr txBox="1"/>
          <p:nvPr/>
        </p:nvSpPr>
        <p:spPr>
          <a:xfrm>
            <a:off x="6301651" y="5244029"/>
            <a:ext cx="4583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>
                <a:solidFill>
                  <a:srgbClr val="0070C0"/>
                </a:solidFill>
              </a:rPr>
              <a:t>Forrás: Szakmány Csaba (Trefort)</a:t>
            </a:r>
          </a:p>
        </p:txBody>
      </p:sp>
    </p:spTree>
    <p:extLst>
      <p:ext uri="{BB962C8B-B14F-4D97-AF65-F5344CB8AC3E}">
        <p14:creationId xmlns:p14="http://schemas.microsoft.com/office/powerpoint/2010/main" val="119455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73608"/>
            <a:ext cx="9160042" cy="901499"/>
          </a:xfrm>
        </p:spPr>
        <p:txBody>
          <a:bodyPr/>
          <a:lstStyle/>
          <a:p>
            <a:r>
              <a:rPr lang="hu-HU" dirty="0"/>
              <a:t>Görög természetfilozófia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05009"/>
            <a:ext cx="10515600" cy="2515021"/>
          </a:xfrm>
        </p:spPr>
        <p:txBody>
          <a:bodyPr/>
          <a:lstStyle/>
          <a:p>
            <a:r>
              <a:rPr lang="hu-HU" dirty="0"/>
              <a:t>A milétoszi </a:t>
            </a:r>
            <a:r>
              <a:rPr lang="hu-HU" b="1" dirty="0"/>
              <a:t>Thalész </a:t>
            </a:r>
            <a:r>
              <a:rPr lang="hu-HU" dirty="0"/>
              <a:t>(Kr. e. 624-546)</a:t>
            </a:r>
          </a:p>
          <a:p>
            <a:pPr lvl="1"/>
            <a:r>
              <a:rPr lang="hu-HU" dirty="0"/>
              <a:t>Magasságmérés árnyékok hossza alapján</a:t>
            </a:r>
          </a:p>
          <a:p>
            <a:pPr lvl="1"/>
            <a:r>
              <a:rPr lang="hu-HU" dirty="0"/>
              <a:t>Hajók parttól mért távolsága (geometria)</a:t>
            </a:r>
          </a:p>
          <a:p>
            <a:pPr lvl="1"/>
            <a:r>
              <a:rPr lang="hu-HU" dirty="0"/>
              <a:t>Thalész tétele…</a:t>
            </a:r>
          </a:p>
          <a:p>
            <a:pPr marL="457200" lvl="1" indent="0">
              <a:buNone/>
            </a:pPr>
            <a:endParaRPr lang="hu-HU" dirty="0">
              <a:sym typeface="Wingdings" panose="05000000000000000000" pitchFamily="2" charset="2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0EEDDDE-62CF-471A-BC07-F406501498BE}"/>
              </a:ext>
            </a:extLst>
          </p:cNvPr>
          <p:cNvSpPr txBox="1"/>
          <p:nvPr/>
        </p:nvSpPr>
        <p:spPr>
          <a:xfrm>
            <a:off x="-264407" y="2655421"/>
            <a:ext cx="114244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sz="2400" dirty="0"/>
              <a:t> </a:t>
            </a:r>
            <a:r>
              <a:rPr lang="hu-HU" sz="36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Mindennek, ami történik, természetes oka van</a:t>
            </a:r>
            <a:endParaRPr lang="hu-HU" sz="2400" b="1" dirty="0">
              <a:solidFill>
                <a:srgbClr val="0070C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</a:rPr>
              <a:t>Mágnesesség </a:t>
            </a:r>
            <a:r>
              <a:rPr lang="hu-HU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 vonzás és taszítás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Víz csepegésével „vízóra” (kb. fél óra pontosság)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A víz körforgásának felismerése</a:t>
            </a:r>
          </a:p>
        </p:txBody>
      </p:sp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088EB02A-FF99-4FE6-8479-B65C604FE1F3}"/>
              </a:ext>
            </a:extLst>
          </p:cNvPr>
          <p:cNvGrpSpPr/>
          <p:nvPr/>
        </p:nvGrpSpPr>
        <p:grpSpPr>
          <a:xfrm>
            <a:off x="522865" y="4701617"/>
            <a:ext cx="10355857" cy="2062103"/>
            <a:chOff x="462707" y="4825385"/>
            <a:chExt cx="10355857" cy="2062103"/>
          </a:xfrm>
        </p:grpSpPr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id="{7518BEA8-9D2E-4FAE-B4BB-A6552A91006A}"/>
                </a:ext>
              </a:extLst>
            </p:cNvPr>
            <p:cNvSpPr txBox="1"/>
            <p:nvPr/>
          </p:nvSpPr>
          <p:spPr>
            <a:xfrm>
              <a:off x="462707" y="4825385"/>
              <a:ext cx="10355857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3200" b="1" dirty="0">
                  <a:hlinkClick r:id="rId2" tooltip="w:hu:Hérakleitosz (filozófus)"/>
                </a:rPr>
                <a:t>Hérakleitosz</a:t>
              </a:r>
              <a:r>
                <a:rPr lang="hu-HU" sz="3200" dirty="0"/>
                <a:t>, </a:t>
              </a:r>
              <a:r>
                <a:rPr lang="el-GR" sz="3200" dirty="0"/>
                <a:t>Ηρακλειτος (</a:t>
              </a:r>
              <a:r>
                <a:rPr lang="hu-HU" sz="3200" dirty="0"/>
                <a:t>kb. Kr.e. 530 - kb. Kr.e. 470)</a:t>
              </a:r>
            </a:p>
            <a:p>
              <a:r>
                <a:rPr lang="hu-HU" sz="3200" dirty="0"/>
                <a:t>  Csak a változás örök                                      </a:t>
              </a:r>
              <a:r>
                <a:rPr lang="hu-HU" sz="32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DINAMIKA</a:t>
              </a:r>
              <a:r>
                <a:rPr lang="hu-HU" sz="3200" dirty="0"/>
                <a:t>     </a:t>
              </a:r>
            </a:p>
            <a:p>
              <a:r>
                <a:rPr lang="hu-HU" sz="3200" dirty="0"/>
                <a:t>   „</a:t>
              </a:r>
              <a:r>
                <a:rPr lang="hu-HU" sz="3200" dirty="0" err="1"/>
                <a:t>Pantha</a:t>
              </a:r>
              <a:r>
                <a:rPr lang="hu-HU" sz="3200" dirty="0"/>
                <a:t> </a:t>
              </a:r>
              <a:r>
                <a:rPr lang="hu-HU" sz="3200" dirty="0" err="1"/>
                <a:t>rhei</a:t>
              </a:r>
              <a:r>
                <a:rPr lang="hu-HU" sz="3200" dirty="0"/>
                <a:t>” = minden folyik</a:t>
              </a:r>
            </a:p>
            <a:p>
              <a:r>
                <a:rPr lang="hu-HU" sz="3200" dirty="0"/>
                <a:t>  Nem léphetsz kétszer ugyanabba a folyóba</a:t>
              </a:r>
            </a:p>
          </p:txBody>
        </p:sp>
        <p:sp>
          <p:nvSpPr>
            <p:cNvPr id="6" name="Nyíl: jobbra mutató 5">
              <a:extLst>
                <a:ext uri="{FF2B5EF4-FFF2-40B4-BE49-F238E27FC236}">
                  <a16:creationId xmlns:a16="http://schemas.microsoft.com/office/drawing/2014/main" id="{E698B52A-E5A4-4696-A7D7-9CEA3DC40CCF}"/>
                </a:ext>
              </a:extLst>
            </p:cNvPr>
            <p:cNvSpPr/>
            <p:nvPr/>
          </p:nvSpPr>
          <p:spPr>
            <a:xfrm>
              <a:off x="6367749" y="5398261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8" name="Szövegdoboz 7">
            <a:extLst>
              <a:ext uri="{FF2B5EF4-FFF2-40B4-BE49-F238E27FC236}">
                <a16:creationId xmlns:a16="http://schemas.microsoft.com/office/drawing/2014/main" id="{81961776-42A5-41DD-AAE9-52B85A1CA730}"/>
              </a:ext>
            </a:extLst>
          </p:cNvPr>
          <p:cNvSpPr txBox="1"/>
          <p:nvPr/>
        </p:nvSpPr>
        <p:spPr>
          <a:xfrm>
            <a:off x="7218948" y="3993288"/>
            <a:ext cx="4728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/>
              <a:t>Pitagorasz</a:t>
            </a:r>
            <a:r>
              <a:rPr lang="hu-HU" sz="2800" dirty="0"/>
              <a:t> </a:t>
            </a:r>
            <a:r>
              <a:rPr lang="da-DK" sz="2800" dirty="0">
                <a:hlinkClick r:id="rId3" tooltip="I. e. 570"/>
              </a:rPr>
              <a:t>Kr. e. 570</a:t>
            </a:r>
            <a:r>
              <a:rPr lang="da-DK" sz="2800" dirty="0"/>
              <a:t> körül –</a:t>
            </a:r>
            <a:r>
              <a:rPr lang="da-DK" sz="2800" dirty="0">
                <a:hlinkClick r:id="rId4" tooltip="I. e. 495"/>
              </a:rPr>
              <a:t>495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8023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179" y="91743"/>
            <a:ext cx="10515600" cy="1976354"/>
          </a:xfrm>
        </p:spPr>
        <p:txBody>
          <a:bodyPr>
            <a:normAutofit fontScale="92500"/>
          </a:bodyPr>
          <a:lstStyle/>
          <a:p>
            <a:r>
              <a:rPr lang="hu-HU" sz="3200" b="1" dirty="0"/>
              <a:t>Zénón</a:t>
            </a:r>
            <a:r>
              <a:rPr lang="hu-HU" sz="3200" dirty="0"/>
              <a:t> (Kr. e. 495-430 – angol irodalomban </a:t>
            </a:r>
            <a:r>
              <a:rPr lang="hu-HU" sz="3200" dirty="0" err="1"/>
              <a:t>Zeno</a:t>
            </a:r>
            <a:r>
              <a:rPr lang="hu-HU" sz="3200" dirty="0"/>
              <a:t>) </a:t>
            </a:r>
            <a:r>
              <a:rPr lang="hu-HU" sz="3200" b="1" dirty="0"/>
              <a:t>paradoxonjai </a:t>
            </a:r>
            <a:r>
              <a:rPr lang="hu-HU" sz="3200" dirty="0"/>
              <a:t> (</a:t>
            </a:r>
            <a:r>
              <a:rPr lang="hu-HU" sz="3200" dirty="0" err="1"/>
              <a:t>apóriái</a:t>
            </a:r>
            <a:r>
              <a:rPr lang="hu-HU" sz="3200" dirty="0"/>
              <a:t>) = önmaguknak ellentmondó történetek</a:t>
            </a:r>
          </a:p>
          <a:p>
            <a:pPr lvl="1"/>
            <a:r>
              <a:rPr lang="hu-HU" sz="2800" dirty="0"/>
              <a:t>A nyílvessző minden pillanatban van valahol: a mozgás csak illúzió</a:t>
            </a:r>
          </a:p>
          <a:p>
            <a:pPr lvl="1"/>
            <a:r>
              <a:rPr lang="hu-HU" sz="2800" dirty="0"/>
              <a:t>Akhilleusz és a teknősbéka, fának hajított kő…</a:t>
            </a:r>
          </a:p>
          <a:p>
            <a:pPr marL="457200" lvl="1" indent="0">
              <a:buNone/>
            </a:pPr>
            <a:endParaRPr lang="hu-HU" sz="2800" dirty="0">
              <a:sym typeface="Wingdings" panose="05000000000000000000" pitchFamily="2" charset="2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0BECA866-E3DA-4D94-B0B9-A458F2296335}"/>
              </a:ext>
            </a:extLst>
          </p:cNvPr>
          <p:cNvSpPr txBox="1"/>
          <p:nvPr/>
        </p:nvSpPr>
        <p:spPr>
          <a:xfrm>
            <a:off x="0" y="4011091"/>
            <a:ext cx="11811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sz="3200" dirty="0">
                <a:sym typeface="Wingdings" panose="05000000000000000000" pitchFamily="2" charset="2"/>
              </a:rPr>
              <a:t>Feloldásuk (Newton-</a:t>
            </a:r>
            <a:r>
              <a:rPr lang="hu-HU" sz="3200" dirty="0" err="1">
                <a:sym typeface="Wingdings" panose="05000000000000000000" pitchFamily="2" charset="2"/>
              </a:rPr>
              <a:t>Leibnitz</a:t>
            </a:r>
            <a:r>
              <a:rPr lang="hu-HU" sz="3200" dirty="0">
                <a:sym typeface="Wingdings" panose="05000000000000000000" pitchFamily="2" charset="2"/>
              </a:rPr>
              <a:t>, 2000 évvel később):     határátmenetek, </a:t>
            </a:r>
            <a:r>
              <a:rPr lang="hu-HU" sz="3200" dirty="0">
                <a:solidFill>
                  <a:srgbClr val="0070C0"/>
                </a:solidFill>
                <a:sym typeface="Wingdings" panose="05000000000000000000" pitchFamily="2" charset="2"/>
              </a:rPr>
              <a:t>matematikai analízis, „kalkulus”</a:t>
            </a:r>
            <a:r>
              <a:rPr lang="hu-HU" sz="3200" dirty="0"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hu-HU" sz="2800" dirty="0">
                <a:sym typeface="Wingdings" panose="05000000000000000000" pitchFamily="2" charset="2"/>
              </a:rPr>
              <a:t>végtelen sor véges összege, integrálás</a:t>
            </a:r>
          </a:p>
          <a:p>
            <a:pPr lvl="2"/>
            <a:r>
              <a:rPr lang="hu-HU" sz="2800" dirty="0">
                <a:sym typeface="Wingdings" panose="05000000000000000000" pitchFamily="2" charset="2"/>
              </a:rPr>
              <a:t>differenciálszámítás </a:t>
            </a:r>
          </a:p>
          <a:p>
            <a:pPr lvl="2"/>
            <a:r>
              <a:rPr lang="hu-HU" sz="2800" dirty="0">
                <a:sym typeface="Wingdings" panose="05000000000000000000" pitchFamily="2" charset="2"/>
              </a:rPr>
              <a:t>infinitezimális mennyiségek  végtelen kicsi, de véges felől elérhető!</a:t>
            </a:r>
            <a:endParaRPr lang="hu-HU" sz="2800" dirty="0"/>
          </a:p>
          <a:p>
            <a:endParaRPr lang="hu-HU" dirty="0"/>
          </a:p>
        </p:txBody>
      </p: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FC4EA817-6746-478F-866B-2A9691A2AFB3}"/>
              </a:ext>
            </a:extLst>
          </p:cNvPr>
          <p:cNvGrpSpPr/>
          <p:nvPr/>
        </p:nvGrpSpPr>
        <p:grpSpPr>
          <a:xfrm>
            <a:off x="1690969" y="2068106"/>
            <a:ext cx="8896813" cy="1815882"/>
            <a:chOff x="1690969" y="2068106"/>
            <a:chExt cx="8896813" cy="1815882"/>
          </a:xfrm>
        </p:grpSpPr>
        <p:pic>
          <p:nvPicPr>
            <p:cNvPr id="9" name="Kép 8">
              <a:extLst>
                <a:ext uri="{FF2B5EF4-FFF2-40B4-BE49-F238E27FC236}">
                  <a16:creationId xmlns:a16="http://schemas.microsoft.com/office/drawing/2014/main" id="{A9F14E01-CFC2-406F-AC47-87FB872E6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0969" y="2074965"/>
              <a:ext cx="5259254" cy="1714978"/>
            </a:xfrm>
            <a:prstGeom prst="rect">
              <a:avLst/>
            </a:prstGeom>
          </p:spPr>
        </p:pic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DA8C9E81-A3AE-488F-9495-0EC2D5AC4568}"/>
                </a:ext>
              </a:extLst>
            </p:cNvPr>
            <p:cNvSpPr txBox="1"/>
            <p:nvPr/>
          </p:nvSpPr>
          <p:spPr>
            <a:xfrm>
              <a:off x="7194876" y="2068106"/>
              <a:ext cx="339290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b="1" dirty="0" err="1"/>
                <a:t>Pellegrino</a:t>
              </a:r>
              <a:r>
                <a:rPr lang="hu-HU" sz="2400" b="1" dirty="0"/>
                <a:t> </a:t>
              </a:r>
              <a:r>
                <a:rPr lang="hu-HU" sz="2400" b="1" dirty="0" err="1"/>
                <a:t>Tibaldi</a:t>
              </a:r>
              <a:r>
                <a:rPr lang="hu-HU" sz="2400" dirty="0"/>
                <a:t>: Zénón tanítványainak mutatja az igazság és hazugság ajtóit  </a:t>
              </a:r>
              <a:endParaRPr lang="hu-HU" sz="2000" dirty="0"/>
            </a:p>
            <a:p>
              <a:r>
                <a:rPr lang="hu-HU" sz="2000" i="1" dirty="0"/>
                <a:t>Zénón pénzért tanított, egy kurzusa száz </a:t>
              </a:r>
              <a:r>
                <a:rPr lang="hu-HU" sz="2000" i="1" dirty="0" err="1">
                  <a:hlinkClick r:id="rId3" tooltip="Mina (pénzegység) (a lap nem létezik)"/>
                </a:rPr>
                <a:t>minába</a:t>
              </a:r>
              <a:r>
                <a:rPr lang="hu-HU" sz="2000" i="1" dirty="0"/>
                <a:t> került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35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772C62A6-A122-4EA7-AD5F-A78979919994}"/>
              </a:ext>
            </a:extLst>
          </p:cNvPr>
          <p:cNvSpPr txBox="1"/>
          <p:nvPr/>
        </p:nvSpPr>
        <p:spPr>
          <a:xfrm>
            <a:off x="1536700" y="342892"/>
            <a:ext cx="909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/>
              <a:t>Demokritosz</a:t>
            </a:r>
            <a:r>
              <a:rPr lang="hu-HU" sz="4000" dirty="0"/>
              <a:t> (Kr. e. 460-370):                   atom = oszthatatlan, szeletelhetetlen</a:t>
            </a:r>
          </a:p>
          <a:p>
            <a:endParaRPr lang="hu-HU" sz="1600" dirty="0"/>
          </a:p>
          <a:p>
            <a:r>
              <a:rPr lang="hu-HU" sz="4000" dirty="0"/>
              <a:t>      </a:t>
            </a:r>
            <a:r>
              <a:rPr lang="hu-HU" sz="40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MIÉRT?  </a:t>
            </a:r>
          </a:p>
          <a:p>
            <a:r>
              <a:rPr lang="hu-HU" sz="4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Mert az állandó tulajdonságokat valaminek hordozni kell</a:t>
            </a:r>
          </a:p>
          <a:p>
            <a:r>
              <a:rPr lang="hu-HU" sz="4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     </a:t>
            </a:r>
            <a:r>
              <a:rPr lang="hu-HU" sz="4000" i="1" dirty="0">
                <a:latin typeface="Comic Sans MS" panose="030F0702030302020204" pitchFamily="66" charset="0"/>
              </a:rPr>
              <a:t>a víz mindenhol víz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4084D6A2-7B6D-45E7-A257-679A14BC82AB}"/>
              </a:ext>
            </a:extLst>
          </p:cNvPr>
          <p:cNvSpPr txBox="1"/>
          <p:nvPr/>
        </p:nvSpPr>
        <p:spPr>
          <a:xfrm>
            <a:off x="177801" y="4563977"/>
            <a:ext cx="8496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i="1" dirty="0">
                <a:solidFill>
                  <a:srgbClr val="C00000"/>
                </a:solidFill>
                <a:latin typeface="Comic Sans MS" panose="030F0702030302020204" pitchFamily="66" charset="0"/>
              </a:rPr>
              <a:t>„Őselemek” sokféle változatban – elvezet a mai kémiáig</a:t>
            </a:r>
            <a:endParaRPr lang="hu-H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B787A255-B761-4C00-8091-D8D2E874A10F}"/>
              </a:ext>
            </a:extLst>
          </p:cNvPr>
          <p:cNvSpPr txBox="1"/>
          <p:nvPr/>
        </p:nvSpPr>
        <p:spPr>
          <a:xfrm>
            <a:off x="1287379" y="505319"/>
            <a:ext cx="102870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„Athéni iskola”: Szókratész, Platón, Arisztotelész </a:t>
            </a:r>
          </a:p>
          <a:p>
            <a:r>
              <a:rPr lang="hu-HU" sz="3200" dirty="0"/>
              <a:t>gondolatok a „szellemi világ” működéséről</a:t>
            </a:r>
          </a:p>
          <a:p>
            <a:r>
              <a:rPr lang="hu-HU" sz="3200" dirty="0"/>
              <a:t>Filozófiatörténet, nem fizikatörténet</a:t>
            </a:r>
          </a:p>
          <a:p>
            <a:endParaRPr lang="hu-HU" dirty="0"/>
          </a:p>
          <a:p>
            <a:r>
              <a:rPr lang="hu-HU" sz="4000" b="1" i="1" dirty="0"/>
              <a:t>Arisztotelész </a:t>
            </a:r>
            <a:r>
              <a:rPr lang="hu-HU" sz="4000" dirty="0"/>
              <a:t>(Kr. e. 384-322)</a:t>
            </a:r>
            <a:r>
              <a:rPr lang="hu-HU" dirty="0"/>
              <a:t> </a:t>
            </a:r>
            <a:r>
              <a:rPr lang="hu-HU" sz="3600" dirty="0"/>
              <a:t>: </a:t>
            </a:r>
            <a:r>
              <a:rPr lang="hu-HU" sz="3200" dirty="0"/>
              <a:t>rengeteg témáról okos kijelentések</a:t>
            </a:r>
            <a:endParaRPr lang="hu-HU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600" dirty="0"/>
              <a:t>nem létezik külön anyagi és szellemi világ, ezek az egyetlen létező világ különböző oldalai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600" dirty="0"/>
              <a:t>mozgató ok, cél-ok …..   ???  </a:t>
            </a:r>
            <a:r>
              <a:rPr lang="hu-HU" sz="3600" dirty="0">
                <a:solidFill>
                  <a:srgbClr val="0070C0"/>
                </a:solidFill>
              </a:rPr>
              <a:t> </a:t>
            </a:r>
            <a:r>
              <a:rPr lang="hu-HU" sz="3200" i="1" dirty="0">
                <a:solidFill>
                  <a:srgbClr val="0070C0"/>
                </a:solidFill>
                <a:latin typeface="Comic Sans MS" panose="030F0702030302020204" pitchFamily="66" charset="0"/>
              </a:rPr>
              <a:t>(Thalész jobb volt)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600" dirty="0">
                <a:solidFill>
                  <a:srgbClr val="C00000"/>
                </a:solidFill>
              </a:rPr>
              <a:t>hibás dinamika („az erő mozgat”) évszázadokra lebénította a fizika fejlődését, a skolasztikán keresztül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3600" dirty="0"/>
          </a:p>
          <a:p>
            <a:endParaRPr lang="hu-HU" sz="3600" dirty="0"/>
          </a:p>
          <a:p>
            <a:endParaRPr lang="hu-HU" sz="3600" dirty="0"/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08413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4C4031E6-C651-4776-9E13-B62980D886D0}"/>
              </a:ext>
            </a:extLst>
          </p:cNvPr>
          <p:cNvSpPr/>
          <p:nvPr/>
        </p:nvSpPr>
        <p:spPr>
          <a:xfrm>
            <a:off x="-32090" y="469827"/>
            <a:ext cx="840297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/>
              <a:t>Arkhimédész</a:t>
            </a:r>
            <a:r>
              <a:rPr lang="hu-HU" sz="3200" dirty="0"/>
              <a:t> (Kr. e. 287-212)</a:t>
            </a:r>
          </a:p>
          <a:p>
            <a:r>
              <a:rPr lang="hu-HU" sz="3200" dirty="0"/>
              <a:t> </a:t>
            </a:r>
            <a:r>
              <a:rPr lang="hu-HU" sz="3200" i="1" dirty="0"/>
              <a:t>Siracusa (</a:t>
            </a:r>
            <a:r>
              <a:rPr lang="hu-HU" sz="3200" i="1" dirty="0" err="1"/>
              <a:t>Szicilia</a:t>
            </a:r>
            <a:r>
              <a:rPr lang="hu-HU" sz="3200" i="1" dirty="0"/>
              <a:t>) – Alexandria - Siracusa</a:t>
            </a:r>
          </a:p>
          <a:p>
            <a:r>
              <a:rPr lang="hu-HU" sz="3200" dirty="0"/>
              <a:t> matematikus, mérnök, fizikus, csillagász, filozófus</a:t>
            </a:r>
          </a:p>
          <a:p>
            <a:pPr lvl="1"/>
            <a:r>
              <a:rPr lang="hu-HU" sz="3200" dirty="0"/>
              <a:t>folyadékok, úszó testek törvényszerűségei</a:t>
            </a:r>
          </a:p>
          <a:p>
            <a:pPr lvl="2"/>
            <a:r>
              <a:rPr lang="hu-HU" sz="3200" b="1" i="1" dirty="0">
                <a:solidFill>
                  <a:srgbClr val="0070C0"/>
                </a:solidFill>
                <a:sym typeface="Wingdings" panose="05000000000000000000" pitchFamily="2" charset="2"/>
              </a:rPr>
              <a:t>felhajtóerő, Arkhimédész-törvény </a:t>
            </a:r>
          </a:p>
          <a:p>
            <a:pPr lvl="2"/>
            <a:r>
              <a:rPr lang="hu-HU" sz="3200" dirty="0">
                <a:sym typeface="Wingdings" panose="05000000000000000000" pitchFamily="2" charset="2"/>
              </a:rPr>
              <a:t>             </a:t>
            </a:r>
            <a:r>
              <a:rPr lang="hu-HU" sz="3200" b="1" i="1" dirty="0">
                <a:sym typeface="Wingdings" panose="05000000000000000000" pitchFamily="2" charset="2"/>
              </a:rPr>
              <a:t>„Heuréka”</a:t>
            </a:r>
          </a:p>
          <a:p>
            <a:pPr lvl="2"/>
            <a:r>
              <a:rPr lang="hu-HU" sz="3200" i="1" dirty="0">
                <a:sym typeface="Wingdings" panose="05000000000000000000" pitchFamily="2" charset="2"/>
              </a:rPr>
              <a:t>Második pun háború</a:t>
            </a:r>
          </a:p>
          <a:p>
            <a:pPr lvl="1"/>
            <a:r>
              <a:rPr lang="hu-HU" sz="3200" dirty="0">
                <a:sym typeface="Wingdings" panose="05000000000000000000" pitchFamily="2" charset="2"/>
              </a:rPr>
              <a:t>emelők  ellenséges hajók felemelése </a:t>
            </a:r>
          </a:p>
          <a:p>
            <a:pPr lvl="1"/>
            <a:r>
              <a:rPr lang="hu-HU" sz="3200" dirty="0">
                <a:sym typeface="Wingdings" panose="05000000000000000000" pitchFamily="2" charset="2"/>
              </a:rPr>
              <a:t>csigasor  hajók </a:t>
            </a:r>
            <a:r>
              <a:rPr lang="hu-HU" sz="3200" dirty="0" err="1">
                <a:sym typeface="Wingdings" panose="05000000000000000000" pitchFamily="2" charset="2"/>
              </a:rPr>
              <a:t>vízretétele</a:t>
            </a:r>
            <a:endParaRPr lang="hu-HU" sz="3200" dirty="0">
              <a:sym typeface="Wingdings" panose="05000000000000000000" pitchFamily="2" charset="2"/>
            </a:endParaRPr>
          </a:p>
          <a:p>
            <a:pPr lvl="1"/>
            <a:r>
              <a:rPr lang="hu-HU" sz="3200" dirty="0">
                <a:sym typeface="Wingdings" panose="05000000000000000000" pitchFamily="2" charset="2"/>
              </a:rPr>
              <a:t>hajítógép  nagy távolságra lövés</a:t>
            </a:r>
          </a:p>
          <a:p>
            <a:pPr lvl="2"/>
            <a:r>
              <a:rPr lang="hu-HU" sz="3200" dirty="0"/>
              <a:t>  </a:t>
            </a:r>
            <a:r>
              <a:rPr lang="hu-HU" sz="3200" b="1" i="1" dirty="0"/>
              <a:t>„Ne zavard köreimet!”</a:t>
            </a:r>
          </a:p>
        </p:txBody>
      </p: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id="{51371095-4FEC-4716-B432-3440AFC448F1}"/>
              </a:ext>
            </a:extLst>
          </p:cNvPr>
          <p:cNvGrpSpPr/>
          <p:nvPr/>
        </p:nvGrpSpPr>
        <p:grpSpPr>
          <a:xfrm>
            <a:off x="6436893" y="690907"/>
            <a:ext cx="5539207" cy="5524645"/>
            <a:chOff x="6436893" y="690907"/>
            <a:chExt cx="5539207" cy="5524645"/>
          </a:xfrm>
        </p:grpSpPr>
        <p:grpSp>
          <p:nvGrpSpPr>
            <p:cNvPr id="8" name="Csoportba foglalás 7">
              <a:extLst>
                <a:ext uri="{FF2B5EF4-FFF2-40B4-BE49-F238E27FC236}">
                  <a16:creationId xmlns:a16="http://schemas.microsoft.com/office/drawing/2014/main" id="{70056E54-9F08-4208-8A3A-FFCCD62DE803}"/>
                </a:ext>
              </a:extLst>
            </p:cNvPr>
            <p:cNvGrpSpPr/>
            <p:nvPr/>
          </p:nvGrpSpPr>
          <p:grpSpPr>
            <a:xfrm>
              <a:off x="8370888" y="690907"/>
              <a:ext cx="3605212" cy="4914530"/>
              <a:chOff x="8218488" y="-5381035"/>
              <a:chExt cx="3605212" cy="4914530"/>
            </a:xfrm>
          </p:grpSpPr>
          <p:pic>
            <p:nvPicPr>
              <p:cNvPr id="9" name="Picture 5" descr="https://upload.wikimedia.org/wikipedia/commons/2/22/Archimedes-screw_one-screw-threads_with-ball_3D-view_animated_small.gif">
                <a:hlinkClick r:id="rId2"/>
                <a:extLst>
                  <a:ext uri="{FF2B5EF4-FFF2-40B4-BE49-F238E27FC236}">
                    <a16:creationId xmlns:a16="http://schemas.microsoft.com/office/drawing/2014/main" id="{D6CB7EED-9ED8-4308-B715-0505B09948E3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96288" y="-2866535"/>
                <a:ext cx="3287712" cy="24000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7" descr="https://upload.wikimedia.org/wikipedia/commons/thumb/8/82/Archimedes_screw.JPG/200px-Archimedes_screw.JPG">
                <a:hlinkClick r:id="rId4"/>
                <a:extLst>
                  <a:ext uri="{FF2B5EF4-FFF2-40B4-BE49-F238E27FC236}">
                    <a16:creationId xmlns:a16="http://schemas.microsoft.com/office/drawing/2014/main" id="{31C9BFA6-80F1-43B2-B1D5-D35C2622A9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18488" y="-5381035"/>
                <a:ext cx="3605212" cy="24154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7036E8E4-34B8-4335-B865-70CF73AC7B1B}"/>
                </a:ext>
              </a:extLst>
            </p:cNvPr>
            <p:cNvSpPr txBox="1"/>
            <p:nvPr/>
          </p:nvSpPr>
          <p:spPr>
            <a:xfrm>
              <a:off x="6436893" y="5630777"/>
              <a:ext cx="55104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3200" i="1" dirty="0"/>
                <a:t>Arkhimédészi csavar öntözésre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465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5177</TotalTime>
  <Words>891</Words>
  <Application>Microsoft Office PowerPoint</Application>
  <PresentationFormat>Szélesvásznú</PresentationFormat>
  <Paragraphs>154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Wingdings</vt:lpstr>
      <vt:lpstr>Office-téma</vt:lpstr>
      <vt:lpstr>ÓKORI-KÖZÉPKORI FIZIKA </vt:lpstr>
      <vt:lpstr>PowerPoint-bemutató</vt:lpstr>
      <vt:lpstr>PowerPoint-bemutató</vt:lpstr>
      <vt:lpstr>„Fizikai” ismeretek a görögök előtt</vt:lpstr>
      <vt:lpstr>Görög természetfilozófia</vt:lpstr>
      <vt:lpstr>PowerPoint-bemutató</vt:lpstr>
      <vt:lpstr>PowerPoint-bemutató</vt:lpstr>
      <vt:lpstr>PowerPoint-bemutató</vt:lpstr>
      <vt:lpstr>PowerPoint-bemutató</vt:lpstr>
      <vt:lpstr>PowerPoint-bemutató</vt:lpstr>
      <vt:lpstr>Alexandriai iskola</vt:lpstr>
      <vt:lpstr>Ptolemaiosz (Kr. u. 85/90-168) sokfélét alkotott: pl. a fénytörés törvényei (még szinusz nélkül)</vt:lpstr>
      <vt:lpstr>A középkori fizika: arabok      Arab birodalom, Cordoba               „algebra, alkimia, alkáli stb.”</vt:lpstr>
      <vt:lpstr>Középkori európai fizika (12. sz-tól)</vt:lpstr>
      <vt:lpstr>Leonardo (1452-1519)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ÓKORI-KÖZÉPKORI FIZIKA </dc:title>
  <dc:creator>Geszti Tamás</dc:creator>
  <cp:lastModifiedBy>Geszti Tamás</cp:lastModifiedBy>
  <cp:revision>41</cp:revision>
  <dcterms:created xsi:type="dcterms:W3CDTF">2019-02-14T09:49:15Z</dcterms:created>
  <dcterms:modified xsi:type="dcterms:W3CDTF">2019-02-18T00:08:45Z</dcterms:modified>
</cp:coreProperties>
</file>