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1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849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416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384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094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98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04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715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40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041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643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86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B839D-1BC8-4B68-B6B4-BFAEED5740BA}" type="datetimeFigureOut">
              <a:rPr lang="hu-HU" smtClean="0"/>
              <a:t>2020. 03. 28.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DA86-91FA-4B9F-8BC6-E731118220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39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File:Cavendish_Experiment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hu.wikipedia.org/wiki/F%C3%A1jl:Cavendish_Henry_signature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hu.wikipedia.org/wiki/F%C3%A1jl:%D0%94%D0%BC%D0%B8%D1%82%D1%80%D0%B8%D0%B9_%D0%98%D0%B2%D0%B0%D0%BD%D0%BE%D0%B2%D0%B8%D1%87_%D0%9C%D0%B5%D0%BD%D0%B4%D0%B5%D0%BB%D0%B5%D0%B5%D0%B2_12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ipedia.org/wiki/Dezoxiribonukleinsa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KIEGÉSZÍTÉSEK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2017-18 2. félév</a:t>
            </a:r>
          </a:p>
          <a:p>
            <a:r>
              <a:rPr lang="hu-HU" dirty="0"/>
              <a:t>Fizikatanár hallgatóknak</a:t>
            </a:r>
          </a:p>
        </p:txBody>
      </p:sp>
    </p:spTree>
    <p:extLst>
      <p:ext uri="{BB962C8B-B14F-4D97-AF65-F5344CB8AC3E}">
        <p14:creationId xmlns:p14="http://schemas.microsoft.com/office/powerpoint/2010/main" val="159797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404664"/>
            <a:ext cx="79928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Gravitáció      </a:t>
            </a:r>
            <a:r>
              <a:rPr lang="hu-HU" sz="3600" dirty="0"/>
              <a:t>Newton és Einstein között…</a:t>
            </a:r>
          </a:p>
          <a:p>
            <a:r>
              <a:rPr lang="hu-HU" sz="3200" b="1" dirty="0"/>
              <a:t>  </a:t>
            </a:r>
            <a:r>
              <a:rPr lang="hu-HU" sz="2800" b="1" dirty="0"/>
              <a:t>Henry Cavendish  1731-1810   </a:t>
            </a:r>
            <a:r>
              <a:rPr lang="hu-HU" sz="2800" i="1" dirty="0"/>
              <a:t>gazdag, zárkózott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kémia: hidrogéngáz, a víz nem elem…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elektromos potenciál, kapacitás, </a:t>
            </a:r>
            <a:r>
              <a:rPr lang="hu-HU" sz="2800" dirty="0" err="1"/>
              <a:t>dielektromos</a:t>
            </a:r>
            <a:r>
              <a:rPr lang="hu-HU" sz="2800" dirty="0"/>
              <a:t> állandó, Ohm-törvény, Coulomb-törvény…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</a:rPr>
              <a:t>torziós inga, gravitációs állandó mérése, a Föld tömege      1797-98    </a:t>
            </a:r>
          </a:p>
          <a:p>
            <a:r>
              <a:rPr lang="hu-HU" sz="2800" b="1" dirty="0"/>
              <a:t>Cambridge: Cavendish laboratórium</a:t>
            </a:r>
          </a:p>
          <a:p>
            <a:r>
              <a:rPr lang="hu-HU" sz="2800" b="1" dirty="0"/>
              <a:t>     </a:t>
            </a:r>
          </a:p>
        </p:txBody>
      </p:sp>
      <p:pic>
        <p:nvPicPr>
          <p:cNvPr id="1026" name="Picture 2" descr="https://upload.wikimedia.org/wikipedia/commons/thumb/d/dd/Cavendish_Experiment.png/375px-Cavendish_Experim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98" y="4223695"/>
            <a:ext cx="3173338" cy="237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nry Cavendish, rajz 1851-ből">
            <a:hlinkClick r:id="rId4" tooltip="Henry Cavendish, rajz 1851-ből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883" y="3501008"/>
            <a:ext cx="2663597" cy="324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9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44624"/>
            <a:ext cx="68407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báró Eötvös Loránd  1848-1919</a:t>
            </a:r>
          </a:p>
          <a:p>
            <a:r>
              <a:rPr lang="hu-HU" sz="2800" dirty="0"/>
              <a:t>   </a:t>
            </a:r>
            <a:r>
              <a:rPr lang="hu-HU" sz="3200" b="1" i="1" dirty="0">
                <a:solidFill>
                  <a:srgbClr val="0070C0"/>
                </a:solidFill>
              </a:rPr>
              <a:t>Eötvös-inga  </a:t>
            </a:r>
            <a:r>
              <a:rPr lang="hu-HU" sz="3200" i="1" dirty="0"/>
              <a:t>(ez is torziós!)  </a:t>
            </a:r>
          </a:p>
          <a:p>
            <a:r>
              <a:rPr lang="hu-HU" sz="3200" dirty="0"/>
              <a:t>Eötvös József fia, Kirchhoff, Helmholtz, Bunsen tanítványa</a:t>
            </a:r>
          </a:p>
          <a:p>
            <a:r>
              <a:rPr lang="hu-HU" sz="3200" dirty="0"/>
              <a:t>az MTA elnöke, 1894 miniszter</a:t>
            </a:r>
          </a:p>
          <a:p>
            <a:r>
              <a:rPr lang="hu-HU" sz="3200" b="1" i="1" dirty="0"/>
              <a:t>a </a:t>
            </a:r>
            <a:r>
              <a:rPr lang="hu-HU" sz="3200" b="1" i="1" dirty="0" err="1"/>
              <a:t>MatLapok</a:t>
            </a:r>
            <a:r>
              <a:rPr lang="hu-HU" sz="3200" b="1" i="1" dirty="0"/>
              <a:t> alapítója, tárgyankénti tanulmányi versenyek</a:t>
            </a:r>
          </a:p>
          <a:p>
            <a:r>
              <a:rPr lang="hu-HU" sz="3200" dirty="0"/>
              <a:t>hegymászó</a:t>
            </a:r>
            <a:r>
              <a:rPr lang="hu-HU" sz="3200" b="1" i="1" dirty="0"/>
              <a:t>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39552" y="4077072"/>
            <a:ext cx="5619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felületi feszültség Eötvös-törvénye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39552" y="6093296"/>
            <a:ext cx="7288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i="1" dirty="0"/>
              <a:t>súlyos és tehetetlen tömeg azonossága</a:t>
            </a:r>
          </a:p>
        </p:txBody>
      </p:sp>
      <p:grpSp>
        <p:nvGrpSpPr>
          <p:cNvPr id="8" name="Csoportba foglalás 7"/>
          <p:cNvGrpSpPr/>
          <p:nvPr/>
        </p:nvGrpSpPr>
        <p:grpSpPr>
          <a:xfrm>
            <a:off x="539552" y="1484784"/>
            <a:ext cx="8568953" cy="4481339"/>
            <a:chOff x="2843807" y="1484784"/>
            <a:chExt cx="8568953" cy="4481339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2843807" y="4581128"/>
              <a:ext cx="7920881" cy="1384995"/>
              <a:chOff x="611559" y="4581128"/>
              <a:chExt cx="7920881" cy="1384995"/>
            </a:xfrm>
          </p:grpSpPr>
          <p:sp>
            <p:nvSpPr>
              <p:cNvPr id="4" name="Szövegdoboz 3"/>
              <p:cNvSpPr txBox="1"/>
              <p:nvPr/>
            </p:nvSpPr>
            <p:spPr>
              <a:xfrm>
                <a:off x="611559" y="4581128"/>
                <a:ext cx="792088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b="1" dirty="0"/>
                  <a:t>Eötvös-inga:</a:t>
                </a:r>
                <a:r>
                  <a:rPr lang="hu-HU" sz="2800" dirty="0"/>
                  <a:t> földi gravitáció finom feltérképezése (inhomogenitás, centrifugális erő…)</a:t>
                </a:r>
              </a:p>
              <a:p>
                <a:r>
                  <a:rPr lang="hu-HU" sz="2800" dirty="0"/>
                  <a:t>                         </a:t>
                </a:r>
                <a:r>
                  <a:rPr lang="hu-HU" sz="2800" i="1" dirty="0"/>
                  <a:t>ásványok keresése   </a:t>
                </a:r>
              </a:p>
            </p:txBody>
          </p:sp>
          <p:sp>
            <p:nvSpPr>
              <p:cNvPr id="6" name="Jobbra nyíl 5"/>
              <p:cNvSpPr/>
              <p:nvPr/>
            </p:nvSpPr>
            <p:spPr>
              <a:xfrm>
                <a:off x="1505360" y="5445224"/>
                <a:ext cx="978408" cy="4846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6592" y="1484784"/>
              <a:ext cx="2686168" cy="3096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844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3" y="188640"/>
            <a:ext cx="66247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/>
              <a:t>Dmitrij</a:t>
            </a:r>
            <a:r>
              <a:rPr lang="hu-HU" sz="2800" b="1" dirty="0"/>
              <a:t> Ivanovics Mengyelejev     1834-1907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Szentpéterváron fizika-kémia tanárképző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Heidelbergben Bunsennél spektroszkópia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Szentpétervári egyetem ált. kém. tanszékvezető</a:t>
            </a:r>
          </a:p>
        </p:txBody>
      </p:sp>
      <p:pic>
        <p:nvPicPr>
          <p:cNvPr id="1026" name="Picture 2" descr="Dmitrij Mengyelejev 1891-ben">
            <a:hlinkClick r:id="rId2" tooltip="Dmitrij Mengyelejev 1891-be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472" y="260648"/>
            <a:ext cx="190500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353598" y="2480697"/>
            <a:ext cx="817884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Dalton 1808: </a:t>
            </a:r>
            <a:r>
              <a:rPr lang="hu-HU" sz="2800" b="1" i="1" dirty="0"/>
              <a:t>atomtömeg</a:t>
            </a:r>
          </a:p>
          <a:p>
            <a:r>
              <a:rPr lang="hu-HU" sz="2800" dirty="0"/>
              <a:t>Mengyelejev: eszerint </a:t>
            </a:r>
            <a:r>
              <a:rPr lang="hu-HU" sz="2800" dirty="0" err="1"/>
              <a:t>sorbarakva</a:t>
            </a:r>
            <a:r>
              <a:rPr lang="hu-HU" sz="2800" dirty="0"/>
              <a:t> az elemeket, </a:t>
            </a:r>
          </a:p>
          <a:p>
            <a:r>
              <a:rPr lang="hu-HU" sz="2800" dirty="0"/>
              <a:t>   a kémiai tulajdonságokban periodikusság látható</a:t>
            </a:r>
          </a:p>
          <a:p>
            <a:r>
              <a:rPr lang="hu-HU" sz="2800" dirty="0"/>
              <a:t>              (más is látta: </a:t>
            </a:r>
            <a:r>
              <a:rPr lang="hu-HU" sz="2800" dirty="0" err="1"/>
              <a:t>Lothar</a:t>
            </a:r>
            <a:r>
              <a:rPr lang="hu-HU" sz="2800" dirty="0"/>
              <a:t> Meyer)</a:t>
            </a:r>
          </a:p>
          <a:p>
            <a:r>
              <a:rPr lang="hu-HU" sz="2800" b="1" i="1" dirty="0">
                <a:latin typeface="Comic Sans MS" panose="030F0702030302020204" pitchFamily="66" charset="0"/>
              </a:rPr>
              <a:t>Sorrendváltások, üres helyek: hiányzó elemek</a:t>
            </a:r>
          </a:p>
          <a:p>
            <a:r>
              <a:rPr lang="hu-HU" sz="2800" b="1" i="1" dirty="0">
                <a:latin typeface="Comic Sans MS" panose="030F0702030302020204" pitchFamily="66" charset="0"/>
              </a:rPr>
              <a:t>tulajdonságainak előrejelzése:</a:t>
            </a:r>
          </a:p>
          <a:p>
            <a:r>
              <a:rPr lang="hu-HU" sz="2800" b="1" i="1" dirty="0">
                <a:latin typeface="Comic Sans MS" panose="030F0702030302020204" pitchFamily="66" charset="0"/>
              </a:rPr>
              <a:t>     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gallium, germánium, szkandium ……</a:t>
            </a:r>
            <a:endParaRPr lang="hu-HU" sz="2800" b="1" i="1" dirty="0">
              <a:latin typeface="Comic Sans MS" panose="030F07020303020202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049429" y="5589240"/>
            <a:ext cx="5330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Francia becsületrend stb.</a:t>
            </a:r>
          </a:p>
          <a:p>
            <a:r>
              <a:rPr lang="hu-HU" sz="2800" i="1" dirty="0"/>
              <a:t>Kaukázusi kőolaj, donyecki kőszén…</a:t>
            </a:r>
          </a:p>
        </p:txBody>
      </p:sp>
    </p:spTree>
    <p:extLst>
      <p:ext uri="{BB962C8B-B14F-4D97-AF65-F5344CB8AC3E}">
        <p14:creationId xmlns:p14="http://schemas.microsoft.com/office/powerpoint/2010/main" val="40538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188640"/>
            <a:ext cx="2477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/>
              <a:t>Atomenergia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644008" y="188640"/>
            <a:ext cx="3118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wikipedia</a:t>
            </a:r>
            <a:r>
              <a:rPr lang="hu-HU" sz="28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 angolul!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323528" y="764704"/>
                <a:ext cx="8136904" cy="3549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b="1" i="1" dirty="0"/>
                  <a:t>E=</a:t>
                </a:r>
                <a:r>
                  <a:rPr lang="hu-HU" sz="2800" b="1" i="1" dirty="0" err="1"/>
                  <a:t>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b="1" i="1" smtClean="0"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hu-HU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hu-HU" sz="2800" b="1" i="1" smtClean="0">
                        <a:latin typeface="Cambria Math"/>
                      </a:rPr>
                      <m:t>,     </m:t>
                    </m:r>
                    <m:r>
                      <a:rPr lang="hu-HU" sz="2800" b="1" i="1" smtClean="0">
                        <a:latin typeface="Cambria Math"/>
                      </a:rPr>
                      <m:t>𝒅𝒆</m:t>
                    </m:r>
                    <m:r>
                      <a:rPr lang="hu-HU" sz="2800" b="1" i="1" smtClean="0">
                        <a:latin typeface="Cambria Math"/>
                      </a:rPr>
                      <m:t> </m:t>
                    </m:r>
                    <m:r>
                      <a:rPr lang="hu-HU" sz="2800" b="1" i="1" smtClean="0">
                        <a:latin typeface="Cambria Math"/>
                      </a:rPr>
                      <m:t>𝒉𝒐𝒈𝒚𝒂𝒏</m:t>
                    </m:r>
                    <m:r>
                      <a:rPr lang="hu-HU" sz="2800" b="1" i="1" smtClean="0">
                        <a:latin typeface="Cambria Math"/>
                      </a:rPr>
                      <m:t>?</m:t>
                    </m:r>
                  </m:oMath>
                </a14:m>
                <a:endParaRPr lang="hu-HU" sz="2800" b="1" i="1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/>
                  <a:t>1932 </a:t>
                </a:r>
                <a:r>
                  <a:rPr lang="hu-HU" sz="2800" dirty="0" err="1"/>
                  <a:t>Chadwick</a:t>
                </a:r>
                <a:r>
                  <a:rPr lang="hu-HU" sz="2800" dirty="0"/>
                  <a:t>: </a:t>
                </a:r>
                <a:r>
                  <a:rPr lang="hu-HU" sz="2800" b="1" i="1" dirty="0"/>
                  <a:t>neutron</a:t>
                </a:r>
              </a:p>
              <a:p>
                <a:r>
                  <a:rPr lang="hu-HU" sz="2800" dirty="0"/>
                  <a:t>           nehéz magokban több a neutron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/>
                  <a:t>1938 Hahn, </a:t>
                </a:r>
                <a:r>
                  <a:rPr lang="hu-HU" sz="2800" dirty="0" err="1"/>
                  <a:t>Strassmann</a:t>
                </a:r>
                <a:r>
                  <a:rPr lang="hu-HU" sz="2800" dirty="0"/>
                  <a:t>, </a:t>
                </a:r>
                <a:r>
                  <a:rPr lang="hu-HU" sz="2800" dirty="0" err="1"/>
                  <a:t>Lise</a:t>
                </a:r>
                <a:r>
                  <a:rPr lang="hu-HU" sz="2800" dirty="0"/>
                  <a:t> </a:t>
                </a:r>
                <a:r>
                  <a:rPr lang="hu-HU" sz="2800" dirty="0" err="1"/>
                  <a:t>Meitner</a:t>
                </a:r>
                <a:r>
                  <a:rPr lang="hu-HU" sz="2800" dirty="0"/>
                  <a:t>: </a:t>
                </a:r>
                <a:r>
                  <a:rPr lang="hu-HU" sz="2800" b="1" i="1" dirty="0"/>
                  <a:t>maghasadás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/>
                  <a:t>Szilárd Leó: ha közben neutronok szabadulnak ki, akkor </a:t>
                </a:r>
                <a:r>
                  <a:rPr lang="hu-HU" sz="2800" b="1" i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láncreakció!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>
                    <a:latin typeface="+mj-lt"/>
                  </a:rPr>
                  <a:t>1942 Enrico Fermi + Szilárd: </a:t>
                </a:r>
                <a:r>
                  <a:rPr lang="hu-HU" sz="2800" b="1" i="1" dirty="0">
                    <a:latin typeface="+mj-lt"/>
                  </a:rPr>
                  <a:t>első reaktor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hu-HU" sz="2800" dirty="0">
                    <a:latin typeface="+mj-lt"/>
                  </a:rPr>
                  <a:t>Manhattan project: atombomba</a:t>
                </a: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64704"/>
                <a:ext cx="8136904" cy="3549177"/>
              </a:xfrm>
              <a:prstGeom prst="rect">
                <a:avLst/>
              </a:prstGeom>
              <a:blipFill rotWithShape="1">
                <a:blip r:embed="rId2"/>
                <a:stretch>
                  <a:fillRect l="-1498" t="-1201" r="-974" b="-377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/>
          <p:cNvSpPr txBox="1"/>
          <p:nvPr/>
        </p:nvSpPr>
        <p:spPr>
          <a:xfrm>
            <a:off x="700942" y="4437112"/>
            <a:ext cx="81195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Three</a:t>
            </a: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Mile Island --- </a:t>
            </a:r>
            <a:r>
              <a:rPr lang="hu-HU" sz="2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Csernobil---Fukusima</a:t>
            </a:r>
            <a:endParaRPr lang="hu-HU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Stabil védő épületek, sok biztonsági védelem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NYOMOTTVIZES MUNKAPONT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nincs közvetlen környezetszennyezés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hulladékok kezelése?</a:t>
            </a:r>
          </a:p>
        </p:txBody>
      </p:sp>
    </p:spTree>
    <p:extLst>
      <p:ext uri="{BB962C8B-B14F-4D97-AF65-F5344CB8AC3E}">
        <p14:creationId xmlns:p14="http://schemas.microsoft.com/office/powerpoint/2010/main" val="5669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539552" y="185727"/>
            <a:ext cx="7992888" cy="6555641"/>
            <a:chOff x="467544" y="254269"/>
            <a:chExt cx="7992888" cy="6555641"/>
          </a:xfrm>
        </p:grpSpPr>
        <p:sp>
          <p:nvSpPr>
            <p:cNvPr id="2" name="Szövegdoboz 1"/>
            <p:cNvSpPr txBox="1"/>
            <p:nvPr/>
          </p:nvSpPr>
          <p:spPr>
            <a:xfrm>
              <a:off x="467544" y="254269"/>
              <a:ext cx="7992888" cy="655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b="1" dirty="0"/>
                <a:t>Áramlástan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dirty="0"/>
                <a:t>Newton: folyadékok súrlódása „newtoni folyadék”   (részletek: </a:t>
              </a:r>
              <a:r>
                <a:rPr lang="hu-HU" sz="2800" dirty="0" err="1"/>
                <a:t>Navier-Stokes</a:t>
              </a:r>
              <a:r>
                <a:rPr lang="hu-HU" sz="2800" dirty="0"/>
                <a:t>  19. század)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b="1" dirty="0"/>
                <a:t>Daniel Bernoulli 1700-1782 </a:t>
              </a:r>
              <a:r>
                <a:rPr lang="hu-HU" sz="2800" dirty="0"/>
                <a:t>orvos, fizikus, matematikus (Euler barátja)  -- gáztörvény magyarázata!</a:t>
              </a:r>
              <a:endParaRPr lang="hu-HU" sz="2800" b="1" dirty="0"/>
            </a:p>
            <a:p>
              <a:r>
                <a:rPr lang="hu-HU" sz="2800" b="1" dirty="0"/>
                <a:t> </a:t>
              </a:r>
            </a:p>
            <a:p>
              <a:r>
                <a:rPr lang="hu-HU" sz="3600" b="1" i="1" dirty="0">
                  <a:solidFill>
                    <a:srgbClr val="0070C0"/>
                  </a:solidFill>
                </a:rPr>
                <a:t>a nyomás úgy működik, mint egyfajta </a:t>
              </a:r>
            </a:p>
            <a:p>
              <a:r>
                <a:rPr lang="hu-HU" sz="3600" b="1" i="1" dirty="0">
                  <a:solidFill>
                    <a:srgbClr val="0070C0"/>
                  </a:solidFill>
                </a:rPr>
                <a:t>               potenciális energia!</a:t>
              </a:r>
            </a:p>
            <a:p>
              <a:endParaRPr lang="hu-HU" sz="3600" b="1" i="1" dirty="0">
                <a:solidFill>
                  <a:srgbClr val="0070C0"/>
                </a:solidFill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hu-HU" sz="2800" b="1" dirty="0"/>
                <a:t>Felhajtóerő (</a:t>
              </a:r>
              <a:r>
                <a:rPr lang="hu-HU" sz="2800" b="1" dirty="0" err="1"/>
                <a:t>Kutta-Zsukovszkij</a:t>
              </a:r>
              <a:r>
                <a:rPr lang="hu-HU" sz="2800" b="1" dirty="0"/>
                <a:t>)               repülés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hu-HU" sz="2800" b="1" dirty="0"/>
                <a:t>Magnus-effektus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hu-HU" sz="2800" b="1" dirty="0"/>
                <a:t>Kármán Tódor 1881-1963: rakéták tervezése</a:t>
              </a:r>
            </a:p>
            <a:p>
              <a:r>
                <a:rPr lang="hu-HU" sz="2800" b="1" dirty="0"/>
                <a:t>                 </a:t>
              </a:r>
              <a:r>
                <a:rPr lang="hu-HU" sz="2800" dirty="0"/>
                <a:t>(Max </a:t>
              </a:r>
              <a:r>
                <a:rPr lang="hu-HU" sz="2800" dirty="0" err="1"/>
                <a:t>Born</a:t>
              </a:r>
              <a:r>
                <a:rPr lang="hu-HU" sz="2800" dirty="0"/>
                <a:t> tanítványa volt!)</a:t>
              </a:r>
              <a:r>
                <a:rPr lang="hu-HU" sz="2800" b="1" dirty="0"/>
                <a:t> </a:t>
              </a:r>
            </a:p>
          </p:txBody>
        </p:sp>
        <p:sp>
          <p:nvSpPr>
            <p:cNvPr id="3" name="Jobbra nyíl 2"/>
            <p:cNvSpPr/>
            <p:nvPr/>
          </p:nvSpPr>
          <p:spPr>
            <a:xfrm>
              <a:off x="5796136" y="5006797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5" name="Szövegdoboz 4"/>
          <p:cNvSpPr txBox="1"/>
          <p:nvPr/>
        </p:nvSpPr>
        <p:spPr>
          <a:xfrm>
            <a:off x="6042987" y="4149080"/>
            <a:ext cx="3209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Arkhimédész </a:t>
            </a:r>
          </a:p>
        </p:txBody>
      </p:sp>
    </p:spTree>
    <p:extLst>
      <p:ext uri="{BB962C8B-B14F-4D97-AF65-F5344CB8AC3E}">
        <p14:creationId xmlns:p14="http://schemas.microsoft.com/office/powerpoint/2010/main" val="114519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5327" y="44624"/>
            <a:ext cx="4014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/>
              <a:t>Néhány Nobel-díjas ….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95536" y="548680"/>
            <a:ext cx="8280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/>
              <a:t>Magyarok: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Wigner Jenő</a:t>
            </a:r>
            <a:r>
              <a:rPr lang="hu-HU" sz="2800" dirty="0"/>
              <a:t> (szimmetriák)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Gábor Dénes </a:t>
            </a:r>
            <a:r>
              <a:rPr lang="hu-HU" sz="2800" dirty="0"/>
              <a:t>(holográfia)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Lénárd Fülöp </a:t>
            </a:r>
            <a:r>
              <a:rPr lang="hu-HU" sz="2800" dirty="0"/>
              <a:t>(</a:t>
            </a:r>
            <a:r>
              <a:rPr lang="hu-HU" sz="2800" dirty="0" err="1"/>
              <a:t>fotoelektromos</a:t>
            </a:r>
            <a:r>
              <a:rPr lang="hu-HU" sz="2800" dirty="0"/>
              <a:t> effektus törvénye)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/>
              <a:t>Békésy György </a:t>
            </a:r>
            <a:r>
              <a:rPr lang="hu-HU" sz="2800" dirty="0"/>
              <a:t>(hallás fiziológiája)</a:t>
            </a:r>
          </a:p>
          <a:p>
            <a:r>
              <a:rPr lang="hu-HU" sz="2800" dirty="0"/>
              <a:t>aki kimaradt: Mezei Ferenc (</a:t>
            </a:r>
            <a:r>
              <a:rPr lang="hu-HU" sz="2800" dirty="0" err="1"/>
              <a:t>Brockhouse</a:t>
            </a:r>
            <a:r>
              <a:rPr lang="hu-HU" sz="2800" dirty="0"/>
              <a:t>, </a:t>
            </a:r>
            <a:r>
              <a:rPr lang="hu-HU" sz="2800" dirty="0" err="1"/>
              <a:t>Shull</a:t>
            </a:r>
            <a:r>
              <a:rPr lang="hu-HU" sz="2800" dirty="0"/>
              <a:t>:  megkapták a neutron-szórással tett felfedezésekre)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979712" y="3645024"/>
            <a:ext cx="6192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/>
              <a:t>Egyetlen svéd, akinek nem kellett volna: </a:t>
            </a:r>
          </a:p>
          <a:p>
            <a:r>
              <a:rPr lang="hu-HU" sz="2400" i="1" dirty="0"/>
              <a:t>            Dalén</a:t>
            </a:r>
            <a:r>
              <a:rPr lang="hu-HU" sz="2400" dirty="0"/>
              <a:t> 1912 (világítótorony akkumulátora)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07504" y="4437112"/>
            <a:ext cx="8587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Aki kétszer kapott</a:t>
            </a:r>
            <a:r>
              <a:rPr lang="hu-HU" sz="2800" dirty="0"/>
              <a:t>: </a:t>
            </a:r>
            <a:r>
              <a:rPr lang="hu-HU" sz="2800" b="1" dirty="0">
                <a:solidFill>
                  <a:srgbClr val="0070C0"/>
                </a:solidFill>
              </a:rPr>
              <a:t>John </a:t>
            </a:r>
            <a:r>
              <a:rPr lang="hu-HU" sz="2800" b="1" dirty="0" err="1">
                <a:solidFill>
                  <a:srgbClr val="0070C0"/>
                </a:solidFill>
              </a:rPr>
              <a:t>Bardeen</a:t>
            </a:r>
            <a:r>
              <a:rPr lang="hu-HU" sz="2800" b="1" dirty="0">
                <a:solidFill>
                  <a:srgbClr val="0070C0"/>
                </a:solidFill>
              </a:rPr>
              <a:t> </a:t>
            </a:r>
            <a:r>
              <a:rPr lang="hu-HU" sz="2800" dirty="0"/>
              <a:t>(félvezető, szupravezető)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539552" y="5013176"/>
            <a:ext cx="65507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Akiben divat volt kételkedni: </a:t>
            </a:r>
            <a:r>
              <a:rPr lang="hu-HU" sz="2800" b="1" dirty="0"/>
              <a:t>Peter Higgs </a:t>
            </a:r>
          </a:p>
          <a:p>
            <a:r>
              <a:rPr lang="hu-HU" sz="2800" b="1" dirty="0"/>
              <a:t>           </a:t>
            </a:r>
            <a:r>
              <a:rPr lang="hu-HU" sz="2800" dirty="0"/>
              <a:t>(+ Francois </a:t>
            </a:r>
            <a:r>
              <a:rPr lang="hu-HU" sz="2800" dirty="0" err="1"/>
              <a:t>Englert</a:t>
            </a:r>
            <a:r>
              <a:rPr lang="hu-HU" sz="2800" dirty="0"/>
              <a:t> ((+Robert </a:t>
            </a:r>
            <a:r>
              <a:rPr lang="hu-HU" sz="2800" dirty="0" err="1"/>
              <a:t>Brout</a:t>
            </a:r>
            <a:r>
              <a:rPr lang="hu-HU" sz="2800" dirty="0"/>
              <a:t>)) )</a:t>
            </a:r>
            <a:endParaRPr lang="hu-HU" sz="2800" i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-36512" y="6146140"/>
            <a:ext cx="941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Akinél elsiették az indoklást:  </a:t>
            </a:r>
            <a:r>
              <a:rPr lang="hu-HU" sz="2800" b="1" dirty="0"/>
              <a:t>Hans </a:t>
            </a:r>
            <a:r>
              <a:rPr lang="hu-HU" sz="2800" b="1" dirty="0" err="1"/>
              <a:t>Bethe</a:t>
            </a:r>
            <a:r>
              <a:rPr lang="hu-HU" sz="2800" b="1" dirty="0"/>
              <a:t> </a:t>
            </a:r>
            <a:r>
              <a:rPr lang="hu-HU" sz="2800" dirty="0"/>
              <a:t>(elemek keletkezése?)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370624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565EC55-A2E5-43E4-9751-1F3167A30CEB}"/>
              </a:ext>
            </a:extLst>
          </p:cNvPr>
          <p:cNvSpPr txBox="1"/>
          <p:nvPr/>
        </p:nvSpPr>
        <p:spPr>
          <a:xfrm>
            <a:off x="971600" y="188640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Az élővilág evolúciója</a:t>
            </a:r>
            <a:endParaRPr lang="hu-HU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800" dirty="0"/>
              <a:t>ami véletlenszerű: </a:t>
            </a:r>
            <a:r>
              <a:rPr lang="hu-HU" sz="2800" b="1" i="1" dirty="0">
                <a:latin typeface="Comic Sans MS" panose="030F0702030302020204" pitchFamily="66" charset="0"/>
              </a:rPr>
              <a:t>mutáció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800" dirty="0">
                <a:latin typeface="+mj-lt"/>
              </a:rPr>
              <a:t>ami nem véletlen: </a:t>
            </a:r>
            <a:r>
              <a:rPr lang="hu-HU" sz="2800" b="1" i="1" dirty="0">
                <a:latin typeface="Comic Sans MS" panose="030F0702030302020204" pitchFamily="66" charset="0"/>
              </a:rPr>
              <a:t>szelekció </a:t>
            </a:r>
            <a:r>
              <a:rPr lang="hu-HU" sz="2800" dirty="0">
                <a:latin typeface="Comic Sans MS" panose="030F0702030302020204" pitchFamily="66" charset="0"/>
              </a:rPr>
              <a:t>(ezt tette hozzá </a:t>
            </a: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Darwin!</a:t>
            </a:r>
            <a:r>
              <a:rPr lang="hu-H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8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hu-HU" sz="2800" dirty="0">
                <a:latin typeface="+mj-lt"/>
              </a:rPr>
              <a:t>A szelekció működése kezdettől világos volt, de hogy mi teszi lehetővé a mutációt, az nem.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E5B2AE99-0EEA-4F70-B09F-086BB1D17F04}"/>
              </a:ext>
            </a:extLst>
          </p:cNvPr>
          <p:cNvSpPr txBox="1"/>
          <p:nvPr/>
        </p:nvSpPr>
        <p:spPr>
          <a:xfrm>
            <a:off x="323528" y="4005064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latin typeface="Comic Sans MS" panose="030F0702030302020204" pitchFamily="66" charset="0"/>
              </a:rPr>
              <a:t>a DNS molekula szerkezete: </a:t>
            </a:r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kettős spirál</a:t>
            </a:r>
          </a:p>
          <a:p>
            <a:r>
              <a:rPr lang="hu-HU" sz="32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   </a:t>
            </a:r>
            <a:r>
              <a:rPr lang="hu-HU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1948 Wilkins és Franklin: </a:t>
            </a:r>
            <a:r>
              <a:rPr lang="hu-HU" sz="32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rtg</a:t>
            </a:r>
            <a:r>
              <a:rPr lang="hu-HU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-diffrakció</a:t>
            </a:r>
          </a:p>
          <a:p>
            <a:r>
              <a:rPr lang="hu-HU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     1953 Watson és Crick: modell</a:t>
            </a:r>
            <a:endParaRPr lang="hu-HU" sz="3200" dirty="0">
              <a:latin typeface="Comic Sans MS" panose="030F0702030302020204" pitchFamily="66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B95383F-F1C9-4764-90A0-6B987010937C}"/>
              </a:ext>
            </a:extLst>
          </p:cNvPr>
          <p:cNvSpPr txBox="1"/>
          <p:nvPr/>
        </p:nvSpPr>
        <p:spPr>
          <a:xfrm>
            <a:off x="611560" y="580526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>
                <a:hlinkClick r:id="rId2"/>
              </a:rPr>
              <a:t>https://hu.wikipedia.org/wiki/Dezoxiribonukleinsav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857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492</Words>
  <Application>Microsoft Office PowerPoint</Application>
  <PresentationFormat>Diavetítés a képernyőre (4:3 oldalarány)</PresentationFormat>
  <Paragraphs>81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Comic Sans MS</vt:lpstr>
      <vt:lpstr>Office-téma</vt:lpstr>
      <vt:lpstr>KIEGÉSZÍTÉSEK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FIZIKATÖRTÉNET áttekintés</dc:title>
  <dc:creator>geszti</dc:creator>
  <cp:lastModifiedBy>Dr. Geszti Tamás</cp:lastModifiedBy>
  <cp:revision>53</cp:revision>
  <dcterms:created xsi:type="dcterms:W3CDTF">2018-02-11T11:36:45Z</dcterms:created>
  <dcterms:modified xsi:type="dcterms:W3CDTF">2020-03-28T11:49:56Z</dcterms:modified>
</cp:coreProperties>
</file>