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5C6CF-F7C0-4E35-BB6D-95F09575F1E8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EDC17-2D23-4D38-9B66-9B46B33090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88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EEDC17-2D23-4D38-9B66-9B46B330903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328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84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643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151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836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15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11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73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3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24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16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072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4C73-8E18-4DAE-80D8-48F6019CC59D}" type="datetimeFigureOut">
              <a:rPr lang="hu-HU" smtClean="0"/>
              <a:t>2019. 05. 19.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8D74-6E2A-424B-A061-AF507BCFCA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09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Mechanika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Fizikatörténet </a:t>
            </a:r>
          </a:p>
          <a:p>
            <a:r>
              <a:rPr lang="hu-HU" dirty="0"/>
              <a:t>3. éves tanárszakosoknak</a:t>
            </a:r>
          </a:p>
          <a:p>
            <a:r>
              <a:rPr lang="hu-HU" dirty="0"/>
              <a:t>2018/19 2. félév</a:t>
            </a:r>
          </a:p>
        </p:txBody>
      </p:sp>
    </p:spTree>
    <p:extLst>
      <p:ext uri="{BB962C8B-B14F-4D97-AF65-F5344CB8AC3E}">
        <p14:creationId xmlns:p14="http://schemas.microsoft.com/office/powerpoint/2010/main" val="143073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404664"/>
            <a:ext cx="4660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/>
              <a:t>KONTINUUM-MECHANIKA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23528" y="1038215"/>
            <a:ext cx="793518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latin typeface="Comic Sans MS" panose="030F0702030302020204" pitchFamily="66" charset="0"/>
              </a:rPr>
              <a:t>Szilárd</a:t>
            </a:r>
            <a:r>
              <a:rPr lang="hu-HU" sz="2800" i="1" dirty="0">
                <a:latin typeface="Comic Sans MS" panose="030F0702030302020204" pitchFamily="66" charset="0"/>
              </a:rPr>
              <a:t>: Robert Hooke 1635-1703</a:t>
            </a:r>
          </a:p>
          <a:p>
            <a:r>
              <a:rPr lang="hu-HU" sz="2800" i="1" dirty="0">
                <a:latin typeface="Comic Sans MS" panose="030F0702030302020204" pitchFamily="66" charset="0"/>
              </a:rPr>
              <a:t>                  </a:t>
            </a:r>
            <a:r>
              <a:rPr lang="hu-HU" sz="2800" i="1" dirty="0" err="1">
                <a:latin typeface="Comic Sans MS" panose="030F0702030302020204" pitchFamily="66" charset="0"/>
              </a:rPr>
              <a:t>anizotrópra</a:t>
            </a:r>
            <a:r>
              <a:rPr lang="hu-HU" sz="2800" i="1" dirty="0">
                <a:latin typeface="Comic Sans MS" panose="030F0702030302020204" pitchFamily="66" charset="0"/>
              </a:rPr>
              <a:t> bonyolultabb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Folyadék: </a:t>
            </a:r>
            <a:r>
              <a:rPr lang="hu-HU" sz="2800" i="1" dirty="0">
                <a:latin typeface="Comic Sans MS" panose="030F0702030302020204" pitchFamily="66" charset="0"/>
              </a:rPr>
              <a:t>sztatika: </a:t>
            </a:r>
            <a:r>
              <a:rPr lang="hu-HU" sz="2800" i="1" dirty="0" err="1">
                <a:latin typeface="Comic Sans MS" panose="030F0702030302020204" pitchFamily="66" charset="0"/>
              </a:rPr>
              <a:t>Archimédész</a:t>
            </a:r>
            <a:endParaRPr lang="hu-HU" sz="2800" i="1" dirty="0">
              <a:latin typeface="Comic Sans MS" panose="030F0702030302020204" pitchFamily="66" charset="0"/>
            </a:endParaRPr>
          </a:p>
          <a:p>
            <a:r>
              <a:rPr lang="hu-HU" sz="2800" b="1" i="1" dirty="0">
                <a:latin typeface="Comic Sans MS" panose="030F0702030302020204" pitchFamily="66" charset="0"/>
              </a:rPr>
              <a:t>            </a:t>
            </a:r>
            <a:r>
              <a:rPr lang="hu-HU" sz="2800" i="1" dirty="0">
                <a:latin typeface="Comic Sans MS" panose="030F0702030302020204" pitchFamily="66" charset="0"/>
              </a:rPr>
              <a:t>dinamika: Euler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       súrlódással: Newton -- </a:t>
            </a:r>
            <a:r>
              <a:rPr lang="hu-HU" sz="2800" i="1" dirty="0" err="1">
                <a:latin typeface="Comic Sans MS" panose="030F0702030302020204" pitchFamily="66" charset="0"/>
              </a:rPr>
              <a:t>Navier-Stokes</a:t>
            </a:r>
            <a:endParaRPr lang="hu-HU" sz="2800" b="1" i="1" dirty="0">
              <a:latin typeface="Comic Sans MS" panose="030F0702030302020204" pitchFamily="66" charset="0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1043608" y="3772197"/>
            <a:ext cx="6480720" cy="1384995"/>
            <a:chOff x="1187624" y="3645024"/>
            <a:chExt cx="5472608" cy="1384995"/>
          </a:xfrm>
        </p:grpSpPr>
        <p:sp>
          <p:nvSpPr>
            <p:cNvPr id="4" name="Szövegdoboz 3"/>
            <p:cNvSpPr txBox="1"/>
            <p:nvPr/>
          </p:nvSpPr>
          <p:spPr>
            <a:xfrm>
              <a:off x="1187624" y="3645024"/>
              <a:ext cx="547260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Nemlineáris               </a:t>
              </a: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turbulencia</a:t>
              </a:r>
            </a:p>
            <a:p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  </a:t>
              </a:r>
              <a:r>
                <a:rPr lang="hu-HU" sz="2800" i="1" dirty="0">
                  <a:latin typeface="Comic Sans MS" panose="030F0702030302020204" pitchFamily="66" charset="0"/>
                </a:rPr>
                <a:t>numerikusan kezelhető</a:t>
              </a:r>
            </a:p>
            <a:p>
              <a:r>
                <a:rPr lang="hu-HU" sz="2800" i="1" dirty="0">
                  <a:latin typeface="Comic Sans MS" panose="030F0702030302020204" pitchFamily="66" charset="0"/>
                </a:rPr>
                <a:t>          („hidraulika” mára kihalt) </a:t>
              </a:r>
            </a:p>
          </p:txBody>
        </p:sp>
        <p:sp>
          <p:nvSpPr>
            <p:cNvPr id="5" name="Jobbra nyíl 4"/>
            <p:cNvSpPr/>
            <p:nvPr/>
          </p:nvSpPr>
          <p:spPr>
            <a:xfrm>
              <a:off x="3161544" y="3664448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000"/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1331640" y="3265820"/>
            <a:ext cx="7413055" cy="2630616"/>
            <a:chOff x="2415529" y="3265820"/>
            <a:chExt cx="7413055" cy="2630616"/>
          </a:xfrm>
        </p:grpSpPr>
        <p:sp>
          <p:nvSpPr>
            <p:cNvPr id="11" name="Szövegdoboz 10"/>
            <p:cNvSpPr txBox="1"/>
            <p:nvPr/>
          </p:nvSpPr>
          <p:spPr>
            <a:xfrm>
              <a:off x="2415529" y="3265820"/>
              <a:ext cx="58436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b="1" i="1" dirty="0"/>
                <a:t>viszkozitás</a:t>
              </a:r>
              <a:r>
                <a:rPr lang="hu-HU" sz="2800" b="1" i="1" dirty="0">
                  <a:solidFill>
                    <a:srgbClr val="FF0000"/>
                  </a:solidFill>
                </a:rPr>
                <a:t> = IMPULZUS-TRANSZPORT</a:t>
              </a:r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2415529" y="5373216"/>
              <a:ext cx="74130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/>
                <a:t>Hővezetés, diffúzió … irreverzibilis termodinamika</a:t>
              </a:r>
            </a:p>
          </p:txBody>
        </p:sp>
        <p:cxnSp>
          <p:nvCxnSpPr>
            <p:cNvPr id="15" name="Egyenes összekötő nyíllal 14"/>
            <p:cNvCxnSpPr/>
            <p:nvPr/>
          </p:nvCxnSpPr>
          <p:spPr>
            <a:xfrm>
              <a:off x="8028384" y="3791621"/>
              <a:ext cx="230842" cy="158159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zövegdoboz 16"/>
          <p:cNvSpPr txBox="1"/>
          <p:nvPr/>
        </p:nvSpPr>
        <p:spPr>
          <a:xfrm>
            <a:off x="35496" y="6093296"/>
            <a:ext cx="9123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Se szilárd, se folyadék? REOLÓGIA </a:t>
            </a:r>
            <a:r>
              <a:rPr lang="hu-HU" sz="2800" b="1" i="1" dirty="0">
                <a:latin typeface="Comic Sans MS" panose="030F0702030302020204" pitchFamily="66" charset="0"/>
              </a:rPr>
              <a:t>izom…szurok..</a:t>
            </a:r>
            <a:endParaRPr lang="hu-HU" sz="28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63688" y="764704"/>
            <a:ext cx="4193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Galileo Galilei </a:t>
            </a:r>
            <a:r>
              <a:rPr lang="hu-HU" sz="2400" dirty="0">
                <a:latin typeface="Comic Sans MS" panose="030F0702030302020204" pitchFamily="66" charset="0"/>
              </a:rPr>
              <a:t>1564-1648</a:t>
            </a:r>
            <a:endParaRPr lang="hu-H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36114" y="1414965"/>
            <a:ext cx="45410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Távcső csillagászati felhasználása: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/>
              <a:t>Jupiter 4 holdja </a:t>
            </a:r>
            <a:r>
              <a:rPr lang="hu-HU" sz="2400" dirty="0"/>
              <a:t>(Galilei-holdak)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/>
              <a:t>a Vénusz fázisai </a:t>
            </a:r>
            <a:r>
              <a:rPr lang="hu-HU" sz="2400" dirty="0"/>
              <a:t>(mint a Hold)</a:t>
            </a:r>
            <a:endParaRPr lang="hu-H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/>
              <a:t>a Tejút rengeteg csillagból áll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5179768" y="1784296"/>
            <a:ext cx="3235813" cy="830997"/>
            <a:chOff x="5152611" y="1599632"/>
            <a:chExt cx="3235813" cy="830997"/>
          </a:xfrm>
        </p:grpSpPr>
        <p:sp>
          <p:nvSpPr>
            <p:cNvPr id="6" name="Jobbra nyíl 5"/>
            <p:cNvSpPr/>
            <p:nvPr/>
          </p:nvSpPr>
          <p:spPr>
            <a:xfrm>
              <a:off x="5152611" y="1772816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6300192" y="1599632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>
                  <a:solidFill>
                    <a:srgbClr val="FF0000"/>
                  </a:solidFill>
                </a:rPr>
                <a:t>Heliocentrikus   világ</a:t>
              </a:r>
            </a:p>
          </p:txBody>
        </p:sp>
      </p:grpSp>
      <p:sp>
        <p:nvSpPr>
          <p:cNvPr id="9" name="Szövegdoboz 8"/>
          <p:cNvSpPr txBox="1"/>
          <p:nvPr/>
        </p:nvSpPr>
        <p:spPr>
          <a:xfrm>
            <a:off x="4932040" y="2780928"/>
            <a:ext cx="3204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per, ítélet 1633-1992</a:t>
            </a:r>
          </a:p>
        </p:txBody>
      </p:sp>
      <p:sp>
        <p:nvSpPr>
          <p:cNvPr id="11" name="Téglalap 10"/>
          <p:cNvSpPr/>
          <p:nvPr/>
        </p:nvSpPr>
        <p:spPr>
          <a:xfrm>
            <a:off x="936103" y="3573016"/>
            <a:ext cx="7380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i="1" dirty="0">
                <a:latin typeface="Comic Sans MS" panose="030F0702030302020204" pitchFamily="66" charset="0"/>
              </a:rPr>
              <a:t>A sebesség nem változik, ha nincs erő (súrlódás se!) </a:t>
            </a:r>
            <a:r>
              <a:rPr lang="hu-HU" sz="20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NEWTON 1.</a:t>
            </a:r>
          </a:p>
        </p:txBody>
      </p:sp>
      <p:sp>
        <p:nvSpPr>
          <p:cNvPr id="12" name="Téglalap 11"/>
          <p:cNvSpPr/>
          <p:nvPr/>
        </p:nvSpPr>
        <p:spPr>
          <a:xfrm>
            <a:off x="1008112" y="444988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i="1" dirty="0">
                <a:latin typeface="Comic Sans MS" panose="030F0702030302020204" pitchFamily="66" charset="0"/>
              </a:rPr>
              <a:t>A sebességnek csak egy vonatkozási ponthoz képest van értelme        </a:t>
            </a:r>
            <a:r>
              <a:rPr lang="hu-HU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RELATIVITÁS 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115616" y="5661248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i="1" dirty="0">
                <a:latin typeface="Comic Sans MS" panose="030F0702030302020204" pitchFamily="66" charset="0"/>
              </a:rPr>
              <a:t>Szabadesés, lejtő: út ~ </a:t>
            </a:r>
            <a:r>
              <a:rPr lang="hu-HU" b="1" i="1" dirty="0" err="1">
                <a:latin typeface="Comic Sans MS" panose="030F0702030302020204" pitchFamily="66" charset="0"/>
              </a:rPr>
              <a:t>at</a:t>
            </a:r>
            <a:r>
              <a:rPr lang="hu-HU" b="1" i="1" dirty="0">
                <a:latin typeface="Comic Sans MS" panose="030F0702030302020204" pitchFamily="66" charset="0"/>
              </a:rPr>
              <a:t>², </a:t>
            </a:r>
          </a:p>
          <a:p>
            <a:r>
              <a:rPr lang="hu-HU" b="1" i="1" dirty="0">
                <a:latin typeface="Comic Sans MS" panose="030F0702030302020204" pitchFamily="66" charset="0"/>
              </a:rPr>
              <a:t>„a” nem függ a tömegtől: </a:t>
            </a:r>
            <a:r>
              <a:rPr lang="hu-HU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NEWTON 2.+ GRAVITÁCIÓ</a:t>
            </a:r>
            <a:endParaRPr lang="hu-HU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9/91/Tycho_instrument_armillary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88640"/>
            <a:ext cx="3810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211960" y="116632"/>
            <a:ext cx="48109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 err="1">
                <a:latin typeface="Comic Sans MS" panose="030F0702030302020204" pitchFamily="66" charset="0"/>
              </a:rPr>
              <a:t>Tycho</a:t>
            </a:r>
            <a:r>
              <a:rPr lang="hu-HU" sz="2800" i="1" dirty="0">
                <a:latin typeface="Comic Sans MS" panose="030F0702030302020204" pitchFamily="66" charset="0"/>
              </a:rPr>
              <a:t> (de) </a:t>
            </a:r>
            <a:r>
              <a:rPr lang="hu-HU" sz="2800" i="1" dirty="0" err="1">
                <a:latin typeface="Comic Sans MS" panose="030F0702030302020204" pitchFamily="66" charset="0"/>
              </a:rPr>
              <a:t>Brahe</a:t>
            </a:r>
            <a:r>
              <a:rPr lang="hu-HU" sz="2800" i="1" dirty="0">
                <a:latin typeface="Comic Sans MS" panose="030F0702030302020204" pitchFamily="66" charset="0"/>
              </a:rPr>
              <a:t> műszere</a:t>
            </a:r>
          </a:p>
          <a:p>
            <a:r>
              <a:rPr lang="hu-HU" sz="2800" i="1" dirty="0">
                <a:latin typeface="Comic Sans MS" panose="030F0702030302020204" pitchFamily="66" charset="0"/>
              </a:rPr>
              <a:t>  </a:t>
            </a:r>
            <a:r>
              <a:rPr lang="hu-HU" sz="2000" i="1" dirty="0">
                <a:solidFill>
                  <a:srgbClr val="C00000"/>
                </a:solidFill>
                <a:latin typeface="Comic Sans MS" panose="030F0702030302020204" pitchFamily="66" charset="0"/>
              </a:rPr>
              <a:t>légköri fénytörésre korrigált adatok!</a:t>
            </a:r>
            <a:endParaRPr lang="hu-HU" sz="28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5E2E4BF-7428-40A9-BF21-3D04330C3984}"/>
              </a:ext>
            </a:extLst>
          </p:cNvPr>
          <p:cNvSpPr txBox="1"/>
          <p:nvPr/>
        </p:nvSpPr>
        <p:spPr>
          <a:xfrm>
            <a:off x="4067944" y="105273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>
                <a:latin typeface="Comic Sans MS" panose="030F0702030302020204" pitchFamily="66" charset="0"/>
              </a:rPr>
              <a:t>ebből dolgozott</a:t>
            </a:r>
          </a:p>
          <a:p>
            <a:r>
              <a:rPr lang="hu-HU" sz="3600" dirty="0"/>
              <a:t>Kepler     1571-1630 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D508C9B-3419-44EB-8D82-2ACC0CA75AFD}"/>
              </a:ext>
            </a:extLst>
          </p:cNvPr>
          <p:cNvSpPr txBox="1"/>
          <p:nvPr/>
        </p:nvSpPr>
        <p:spPr>
          <a:xfrm>
            <a:off x="4211960" y="1916832"/>
            <a:ext cx="44644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1594-től matematikát és csillagászatot tanít a grazi egyetemen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1600-tól </a:t>
            </a:r>
            <a:r>
              <a:rPr lang="hu-HU" sz="2400" dirty="0" err="1"/>
              <a:t>Tycho</a:t>
            </a:r>
            <a:r>
              <a:rPr lang="hu-HU" sz="2400" dirty="0"/>
              <a:t> </a:t>
            </a:r>
            <a:r>
              <a:rPr lang="hu-HU" sz="2400" dirty="0" err="1"/>
              <a:t>Brahe</a:t>
            </a:r>
            <a:r>
              <a:rPr lang="hu-HU" sz="2400" dirty="0"/>
              <a:t> császári csillagász segédje, 1601-től ő II. Rudolf császár udvari csillagásza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i="1" dirty="0"/>
              <a:t>Kepler 1-2. törvénye </a:t>
            </a:r>
            <a:r>
              <a:rPr lang="hu-HU" sz="2400" dirty="0"/>
              <a:t>1609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„</a:t>
            </a:r>
            <a:r>
              <a:rPr lang="hu-HU" sz="2400" i="1" dirty="0" err="1"/>
              <a:t>Dioptrice</a:t>
            </a:r>
            <a:r>
              <a:rPr lang="hu-HU" sz="2400" dirty="0"/>
              <a:t>”: Kepler-távcső, lencsék, szemüveg, látáshibák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1618-19 </a:t>
            </a:r>
            <a:r>
              <a:rPr lang="hu-HU" sz="2400" b="1" i="1" dirty="0"/>
              <a:t>Kepler 3. törvénye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i="1" dirty="0" err="1"/>
              <a:t>Tabulae</a:t>
            </a:r>
            <a:r>
              <a:rPr lang="hu-HU" sz="2400" i="1" dirty="0"/>
              <a:t> </a:t>
            </a:r>
            <a:r>
              <a:rPr lang="hu-HU" sz="2400" i="1" dirty="0" err="1"/>
              <a:t>Rudolfiensis</a:t>
            </a:r>
            <a:r>
              <a:rPr lang="hu-HU" sz="2400" i="1" dirty="0"/>
              <a:t> </a:t>
            </a:r>
            <a:r>
              <a:rPr lang="hu-HU" sz="2400" dirty="0"/>
              <a:t>-&gt; </a:t>
            </a:r>
            <a:r>
              <a:rPr lang="hu-HU" sz="2400" b="1" i="1" dirty="0"/>
              <a:t>Newton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1628 </a:t>
            </a:r>
            <a:r>
              <a:rPr lang="hu-HU" sz="2000" dirty="0">
                <a:latin typeface="Comic Sans MS" panose="030F0702030302020204" pitchFamily="66" charset="0"/>
              </a:rPr>
              <a:t>asztrológus</a:t>
            </a:r>
            <a:r>
              <a:rPr lang="hu-HU" sz="2400" dirty="0">
                <a:sym typeface="Wingdings" panose="05000000000000000000" pitchFamily="2" charset="2"/>
              </a:rPr>
              <a:t> -&gt; </a:t>
            </a:r>
            <a:r>
              <a:rPr lang="hu-HU" sz="2400" i="1" dirty="0">
                <a:sym typeface="Wingdings" panose="05000000000000000000" pitchFamily="2" charset="2"/>
              </a:rPr>
              <a:t>Madách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err="1">
                <a:sym typeface="Wingdings" panose="05000000000000000000" pitchFamily="2" charset="2"/>
              </a:rPr>
              <a:t>hópelyhek</a:t>
            </a:r>
            <a:r>
              <a:rPr lang="hu-HU" sz="2400" dirty="0">
                <a:sym typeface="Wingdings" panose="05000000000000000000" pitchFamily="2" charset="2"/>
              </a:rPr>
              <a:t>, gömbök pakolása…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143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3403" y="188640"/>
            <a:ext cx="85683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i="1" dirty="0">
                <a:latin typeface="Comic Sans MS" panose="030F0702030302020204" pitchFamily="66" charset="0"/>
              </a:rPr>
              <a:t>Isaac Newton </a:t>
            </a:r>
            <a:r>
              <a:rPr lang="hu-HU" sz="2800" dirty="0">
                <a:latin typeface="Comic Sans MS" panose="030F0702030302020204" pitchFamily="66" charset="0"/>
              </a:rPr>
              <a:t>1642-1727: </a:t>
            </a:r>
            <a:r>
              <a:rPr lang="hu-HU" sz="2800" i="1" dirty="0">
                <a:solidFill>
                  <a:srgbClr val="C00000"/>
                </a:solidFill>
                <a:latin typeface="Comic Sans MS" panose="030F0702030302020204" pitchFamily="66" charset="0"/>
              </a:rPr>
              <a:t>A világ megismerhető</a:t>
            </a:r>
          </a:p>
          <a:p>
            <a:endParaRPr lang="hu-HU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i="1" dirty="0">
                <a:latin typeface="Comic Sans MS" panose="030F0702030302020204" pitchFamily="66" charset="0"/>
              </a:rPr>
              <a:t>Első tükör-teleszkóp: nincs színhiba!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Szabadesés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EGYETEMES TÖMEGVONZÁS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 mozgástörvényben a GYORSULÁS!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059832" y="2356884"/>
            <a:ext cx="5489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C00000"/>
                </a:solidFill>
              </a:rPr>
              <a:t>Megfelelő deriváltak keresése!!!</a:t>
            </a:r>
          </a:p>
          <a:p>
            <a:r>
              <a:rPr lang="hu-HU" sz="2800" b="1" dirty="0"/>
              <a:t>     </a:t>
            </a:r>
            <a:r>
              <a:rPr lang="hu-HU" sz="2800" i="1" dirty="0" err="1"/>
              <a:t>elektrodin</a:t>
            </a:r>
            <a:r>
              <a:rPr lang="hu-HU" sz="2800" i="1" dirty="0"/>
              <a:t>: nehezebb, mert vektor</a:t>
            </a:r>
            <a:endParaRPr lang="hu-HU" sz="32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5536" y="3362743"/>
            <a:ext cx="9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latin typeface="Comic Sans MS" panose="030F0702030302020204" pitchFamily="66" charset="0"/>
              </a:rPr>
              <a:t>Leibniz </a:t>
            </a:r>
            <a:r>
              <a:rPr lang="hu-HU" sz="2800" dirty="0">
                <a:latin typeface="Comic Sans MS" panose="030F0702030302020204" pitchFamily="66" charset="0"/>
              </a:rPr>
              <a:t>1646-1716</a:t>
            </a:r>
            <a:endParaRPr lang="hu-HU" sz="2800" i="1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Differenciálás, integrálás: máig jó jelölések, grafikus szemléltetés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Newton-Leibniz szabály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346958" y="5375779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latin typeface="Comic Sans MS" panose="030F0702030302020204" pitchFamily="66" charset="0"/>
              </a:rPr>
              <a:t>Descartes </a:t>
            </a:r>
            <a:r>
              <a:rPr lang="hu-HU" sz="2800" dirty="0">
                <a:latin typeface="Comic Sans MS" panose="030F0702030302020204" pitchFamily="66" charset="0"/>
              </a:rPr>
              <a:t>1596-1650 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KOORDINÁTÁK, fénytörés törvénye, </a:t>
            </a:r>
            <a:r>
              <a:rPr lang="hu-HU" sz="28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Cogito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ergo sum</a:t>
            </a:r>
          </a:p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2800" b="1" i="1" dirty="0">
                <a:latin typeface="Comic Sans MS" panose="030F0702030302020204" pitchFamily="66" charset="0"/>
              </a:rPr>
              <a:t>Robert Boyle </a:t>
            </a:r>
            <a:r>
              <a:rPr lang="hu-HU" sz="2800" dirty="0">
                <a:latin typeface="Comic Sans MS" panose="030F0702030302020204" pitchFamily="66" charset="0"/>
              </a:rPr>
              <a:t>1627-1691 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GÁZTÖRVÉNY </a:t>
            </a:r>
            <a:endParaRPr lang="hu-HU" sz="28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>
                <a:extLst>
                  <a:ext uri="{FF2B5EF4-FFF2-40B4-BE49-F238E27FC236}">
                    <a16:creationId xmlns:a16="http://schemas.microsoft.com/office/drawing/2014/main" id="{366B8700-D587-49E2-9BE0-79D476EF2B2B}"/>
                  </a:ext>
                </a:extLst>
              </p:cNvPr>
              <p:cNvSpPr txBox="1"/>
              <p:nvPr/>
            </p:nvSpPr>
            <p:spPr>
              <a:xfrm>
                <a:off x="827584" y="404664"/>
                <a:ext cx="6480720" cy="204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hu-HU" sz="3200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hu-HU" sz="3200" i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acc>
                            <m:accPr>
                              <m:chr m:val="̇"/>
                              <m:ctrlPr>
                                <a:rPr lang="hu-HU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hu-HU" sz="3200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</m:acc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3200" i="0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sz="3200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sz="3200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  <a:p>
                <a:endParaRPr lang="hu-HU" dirty="0"/>
              </a:p>
              <a:p>
                <a:r>
                  <a:rPr lang="hu-HU" sz="2400" b="1" i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feloldja Zénón paradoxonját: </a:t>
                </a:r>
              </a:p>
              <a:p>
                <a:r>
                  <a:rPr lang="hu-HU" sz="2400" b="1" i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  mindennél kisebb, mégsem 0 idő!</a:t>
                </a:r>
              </a:p>
            </p:txBody>
          </p:sp>
        </mc:Choice>
        <mc:Fallback xmlns="">
          <p:sp>
            <p:nvSpPr>
              <p:cNvPr id="2" name="Szövegdoboz 1">
                <a:extLst>
                  <a:ext uri="{FF2B5EF4-FFF2-40B4-BE49-F238E27FC236}">
                    <a16:creationId xmlns:a16="http://schemas.microsoft.com/office/drawing/2014/main" id="{366B8700-D587-49E2-9BE0-79D476EF2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04664"/>
                <a:ext cx="6480720" cy="2049600"/>
              </a:xfrm>
              <a:prstGeom prst="rect">
                <a:avLst/>
              </a:prstGeom>
              <a:blipFill>
                <a:blip r:embed="rId2"/>
                <a:stretch>
                  <a:fillRect l="-1505" b="-563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FA6543E-4976-4E58-BDE9-63E96894A35F}"/>
                  </a:ext>
                </a:extLst>
              </p:cNvPr>
              <p:cNvSpPr txBox="1"/>
              <p:nvPr/>
            </p:nvSpPr>
            <p:spPr>
              <a:xfrm>
                <a:off x="2267744" y="3356992"/>
                <a:ext cx="4968552" cy="990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hu-HU" sz="360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lim>
                        <m:acc>
                          <m:accPr>
                            <m:chr m:val="̇"/>
                            <m:ctrlPr>
                              <a:rPr lang="hu-HU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hu-HU" sz="360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</m:acc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u-HU" sz="3600">
                            <a:latin typeface="Cambria Math" panose="02040503050406030204" pitchFamily="18" charset="0"/>
                          </a:rPr>
                          <m:t>→0</m:t>
                        </m:r>
                      </m:lim>
                    </m:limLow>
                    <m:f>
                      <m:f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u-HU" sz="3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hu-HU" sz="3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hu-HU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36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hu-H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FA6543E-4976-4E58-BDE9-63E96894A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356992"/>
                <a:ext cx="4968552" cy="990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>
            <a:extLst>
              <a:ext uri="{FF2B5EF4-FFF2-40B4-BE49-F238E27FC236}">
                <a16:creationId xmlns:a16="http://schemas.microsoft.com/office/drawing/2014/main" id="{2B78C262-1731-4E05-A508-C59A7C260C9A}"/>
              </a:ext>
            </a:extLst>
          </p:cNvPr>
          <p:cNvSpPr txBox="1"/>
          <p:nvPr/>
        </p:nvSpPr>
        <p:spPr>
          <a:xfrm>
            <a:off x="395536" y="2492896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/>
              <a:t>Ehhez nem kell erő! (Galilei kontra </a:t>
            </a:r>
            <a:r>
              <a:rPr lang="hu-HU" sz="2400" b="1" i="1" dirty="0" err="1"/>
              <a:t>Arisztotelesz</a:t>
            </a:r>
            <a:r>
              <a:rPr lang="hu-HU" sz="2400" b="1" i="1" dirty="0"/>
              <a:t>)</a:t>
            </a:r>
          </a:p>
          <a:p>
            <a:r>
              <a:rPr lang="hu-HU" sz="2400" b="1" i="1" dirty="0"/>
              <a:t>                Erő ehhez kell: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2DEF084E-4BD5-47F6-9F7C-FEFACBB3FAA4}"/>
                  </a:ext>
                </a:extLst>
              </p:cNvPr>
              <p:cNvSpPr txBox="1"/>
              <p:nvPr/>
            </p:nvSpPr>
            <p:spPr>
              <a:xfrm rot="10800000" flipH="1" flipV="1">
                <a:off x="4860032" y="69269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2DEF084E-4BD5-47F6-9F7C-FEFACBB3F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4860032" y="692696"/>
                <a:ext cx="129614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>
            <a:extLst>
              <a:ext uri="{FF2B5EF4-FFF2-40B4-BE49-F238E27FC236}">
                <a16:creationId xmlns:a16="http://schemas.microsoft.com/office/drawing/2014/main" id="{6F67FDD4-36C6-4A4C-BCA9-90470A3708AF}"/>
              </a:ext>
            </a:extLst>
          </p:cNvPr>
          <p:cNvSpPr txBox="1"/>
          <p:nvPr/>
        </p:nvSpPr>
        <p:spPr>
          <a:xfrm>
            <a:off x="539552" y="4470211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>
                <a:latin typeface="Comic Sans MS" panose="030F0702030302020204" pitchFamily="66" charset="0"/>
              </a:rPr>
              <a:t>Nehezebb test gyorsításához nagyobb erő kell: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8E05EC1B-A087-4CF4-97AE-4B8000332588}"/>
                  </a:ext>
                </a:extLst>
              </p:cNvPr>
              <p:cNvSpPr txBox="1"/>
              <p:nvPr/>
            </p:nvSpPr>
            <p:spPr>
              <a:xfrm>
                <a:off x="1835696" y="5477743"/>
                <a:ext cx="5832648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00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hu-HU" sz="4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40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𝑁𝑒𝑤𝑡𝑜𝑛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</a:rPr>
                        <m:t> 2.       </m:t>
                      </m:r>
                    </m:oMath>
                  </m:oMathPara>
                </a14:m>
                <a:endParaRPr lang="hu-HU" sz="4000" dirty="0"/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8E05EC1B-A087-4CF4-97AE-4B8000332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477743"/>
                <a:ext cx="5832648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7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ED820993-EE3F-4846-83B9-F0A7E33C913D}"/>
                  </a:ext>
                </a:extLst>
              </p:cNvPr>
              <p:cNvSpPr txBox="1"/>
              <p:nvPr/>
            </p:nvSpPr>
            <p:spPr>
              <a:xfrm>
                <a:off x="251520" y="116632"/>
                <a:ext cx="662473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hu-HU" sz="5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5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:     </m:t>
                      </m:r>
                      <m:r>
                        <a:rPr lang="hu-HU" sz="540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hu-HU" sz="5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5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5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5400" dirty="0"/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ED820993-EE3F-4846-83B9-F0A7E33C9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6624736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7ADCCD91-8279-404B-A1E0-B9BF0E038205}"/>
              </a:ext>
            </a:extLst>
          </p:cNvPr>
          <p:cNvSpPr txBox="1"/>
          <p:nvPr/>
        </p:nvSpPr>
        <p:spPr>
          <a:xfrm>
            <a:off x="1691680" y="1844824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>
                <a:solidFill>
                  <a:srgbClr val="00B050"/>
                </a:solidFill>
              </a:rPr>
              <a:t>Számolásra tökéletes: bolygó, vonat, autó…..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432A906-1BFD-4201-B4A6-F0C6ADF87837}"/>
              </a:ext>
            </a:extLst>
          </p:cNvPr>
          <p:cNvSpPr txBox="1"/>
          <p:nvPr/>
        </p:nvSpPr>
        <p:spPr>
          <a:xfrm>
            <a:off x="251520" y="126876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solidFill>
                  <a:srgbClr val="C00000"/>
                </a:solidFill>
              </a:rPr>
              <a:t>DIFFERENCIÁLEGYENLET = TERMÉSZETTÖRVÉNY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976F9FF-A204-4F5C-8263-74605C914D5E}"/>
              </a:ext>
            </a:extLst>
          </p:cNvPr>
          <p:cNvSpPr txBox="1"/>
          <p:nvPr/>
        </p:nvSpPr>
        <p:spPr>
          <a:xfrm>
            <a:off x="395536" y="285293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Comic Sans MS" panose="030F0702030302020204" pitchFamily="66" charset="0"/>
              </a:rPr>
              <a:t>Rengeteg megoldás, a választható kezdeti feltételek szerint: a törvénynek megfelelő mozgások </a:t>
            </a:r>
          </a:p>
          <a:p>
            <a:r>
              <a:rPr lang="hu-HU" sz="2400" dirty="0">
                <a:latin typeface="Comic Sans MS" panose="030F0702030302020204" pitchFamily="66" charset="0"/>
              </a:rPr>
              <a:t>    (pl. ferde hajítás: mindenféle parabolák)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2DE27C7E-97C4-452A-9EC9-CEA11049D126}"/>
              </a:ext>
            </a:extLst>
          </p:cNvPr>
          <p:cNvSpPr txBox="1"/>
          <p:nvPr/>
        </p:nvSpPr>
        <p:spPr>
          <a:xfrm>
            <a:off x="1475656" y="4149080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… de az a sokkal többféle elképzelhető mozgás, ami nem megoldása az egyenletnek, az a természetben nem valósul meg!!!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E23DBBE-27E8-413E-B758-BFEE33AF5C39}"/>
              </a:ext>
            </a:extLst>
          </p:cNvPr>
          <p:cNvSpPr txBox="1"/>
          <p:nvPr/>
        </p:nvSpPr>
        <p:spPr>
          <a:xfrm>
            <a:off x="413290" y="6093296"/>
            <a:ext cx="7903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Comic Sans MS" panose="030F0702030302020204" pitchFamily="66" charset="0"/>
              </a:rPr>
              <a:t>A TÖRVÉNY A KÉPZELETBŐL A VALÓSÁGRA VETÍT</a:t>
            </a:r>
          </a:p>
        </p:txBody>
      </p:sp>
    </p:spTree>
    <p:extLst>
      <p:ext uri="{BB962C8B-B14F-4D97-AF65-F5344CB8AC3E}">
        <p14:creationId xmlns:p14="http://schemas.microsoft.com/office/powerpoint/2010/main" val="104958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>
                <a:extLst>
                  <a:ext uri="{FF2B5EF4-FFF2-40B4-BE49-F238E27FC236}">
                    <a16:creationId xmlns:a16="http://schemas.microsoft.com/office/drawing/2014/main" id="{DF01DB45-D29D-4CAB-858C-772D67366EFB}"/>
                  </a:ext>
                </a:extLst>
              </p:cNvPr>
              <p:cNvSpPr txBox="1"/>
              <p:nvPr/>
            </p:nvSpPr>
            <p:spPr>
              <a:xfrm>
                <a:off x="539552" y="1988840"/>
                <a:ext cx="806489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400" b="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hu-HU" sz="4400" b="1" i="1" dirty="0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hu-HU" sz="4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4400" b="1" i="1" dirty="0" smtClean="0">
                          <a:latin typeface="Cambria Math" panose="02040503050406030204" pitchFamily="18" charset="0"/>
                        </a:rPr>
                        <m:t>𝒎𝒗</m:t>
                      </m:r>
                      <m:r>
                        <a:rPr lang="hu-HU" sz="4400" b="1" i="1" dirty="0" smtClean="0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hu-HU" sz="4400" b="1" i="1" dirty="0">
                  <a:latin typeface="Cambria Math" panose="02040503050406030204" pitchFamily="18" charset="0"/>
                </a:endParaRPr>
              </a:p>
              <a:p>
                <a:r>
                  <a:rPr lang="hu-HU" sz="3600" b="0" i="1" dirty="0"/>
                  <a:t>             (az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3600" b="0" i="1" dirty="0" smtClean="0">
                        <a:latin typeface="Cambria Math" panose="02040503050406030204" pitchFamily="18" charset="0"/>
                      </a:rPr>
                      <m:t>impulzus</m:t>
                    </m:r>
                    <m:r>
                      <a:rPr lang="hu-HU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3600" b="0" i="1" dirty="0" smtClean="0">
                        <a:latin typeface="Cambria Math" panose="02040503050406030204" pitchFamily="18" charset="0"/>
                      </a:rPr>
                      <m:t>𝑑𝑒𝑓𝑖𝑛𝑖𝑐𝑖</m:t>
                    </m:r>
                    <m:r>
                      <a:rPr lang="hu-HU" sz="3600" b="0" i="1" dirty="0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hu-HU" sz="3600" b="0" i="1" dirty="0" smtClean="0">
                        <a:latin typeface="Cambria Math" panose="02040503050406030204" pitchFamily="18" charset="0"/>
                      </a:rPr>
                      <m:t>𝑗𝑎</m:t>
                    </m:r>
                    <m:r>
                      <a:rPr lang="hu-HU" sz="3600" b="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hu-HU" sz="3600" i="1" dirty="0"/>
              </a:p>
            </p:txBody>
          </p:sp>
        </mc:Choice>
        <mc:Fallback xmlns="">
          <p:sp>
            <p:nvSpPr>
              <p:cNvPr id="2" name="Szövegdoboz 1">
                <a:extLst>
                  <a:ext uri="{FF2B5EF4-FFF2-40B4-BE49-F238E27FC236}">
                    <a16:creationId xmlns:a16="http://schemas.microsoft.com/office/drawing/2014/main" id="{DF01DB45-D29D-4CAB-858C-772D67366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88840"/>
                <a:ext cx="8064896" cy="1323439"/>
              </a:xfrm>
              <a:prstGeom prst="rect">
                <a:avLst/>
              </a:prstGeom>
              <a:blipFill>
                <a:blip r:embed="rId2"/>
                <a:stretch>
                  <a:fillRect b="-16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F5521AE4-B357-4152-B241-2BE259D6E72E}"/>
                  </a:ext>
                </a:extLst>
              </p:cNvPr>
              <p:cNvSpPr txBox="1"/>
              <p:nvPr/>
            </p:nvSpPr>
            <p:spPr>
              <a:xfrm>
                <a:off x="2915816" y="3284984"/>
                <a:ext cx="31683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4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48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hu-HU" sz="4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4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4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sz="4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4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4800" dirty="0"/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F5521AE4-B357-4152-B241-2BE259D6E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284984"/>
                <a:ext cx="316835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>
            <a:extLst>
              <a:ext uri="{FF2B5EF4-FFF2-40B4-BE49-F238E27FC236}">
                <a16:creationId xmlns:a16="http://schemas.microsoft.com/office/drawing/2014/main" id="{C41AF5A3-8206-4F66-A5E6-850C8BFB7A53}"/>
              </a:ext>
            </a:extLst>
          </p:cNvPr>
          <p:cNvSpPr txBox="1"/>
          <p:nvPr/>
        </p:nvSpPr>
        <p:spPr>
          <a:xfrm>
            <a:off x="467544" y="4221088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Newton nem tudhatta, hogy így már a relativitás-elméletben is jó lesz:</a:t>
            </a:r>
          </a:p>
          <a:p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   nem engedi „c” fölé nőni a sebességet,</a:t>
            </a:r>
          </a:p>
          <a:p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ha</a:t>
            </a:r>
            <a:r>
              <a:rPr lang="hu-HU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a tömeg függ a sebességtől!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6FB621C-5108-4F27-9A97-4F76C1898098}"/>
              </a:ext>
            </a:extLst>
          </p:cNvPr>
          <p:cNvSpPr txBox="1"/>
          <p:nvPr/>
        </p:nvSpPr>
        <p:spPr>
          <a:xfrm>
            <a:off x="683568" y="548680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/>
              <a:t>A másodrendű (</a:t>
            </a:r>
            <a:r>
              <a:rPr lang="hu-HU" sz="3200" i="1" dirty="0"/>
              <a:t>második</a:t>
            </a:r>
            <a:r>
              <a:rPr lang="hu-HU" sz="2800" i="1" dirty="0"/>
              <a:t> deriváltat tartalmazó) egyenlet tartalmát Newton nyomán így is bemutathatjuk (ebből dolgozott Lagrange is): 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6313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57960" y="374914"/>
            <a:ext cx="81941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i="1" dirty="0"/>
              <a:t>Matematikai kiterjesztések?</a:t>
            </a:r>
          </a:p>
          <a:p>
            <a:endParaRPr lang="hu-HU" sz="2800" i="1" dirty="0"/>
          </a:p>
          <a:p>
            <a:r>
              <a:rPr lang="hu-HU" sz="2800" i="1" dirty="0"/>
              <a:t>     KÉNYSZERMOZGÁS – pontmechanika, de mégsem az</a:t>
            </a:r>
          </a:p>
          <a:p>
            <a:endParaRPr lang="hu-HU" sz="2800" i="1" dirty="0"/>
          </a:p>
          <a:p>
            <a:r>
              <a:rPr lang="hu-HU" sz="2800" i="1" dirty="0">
                <a:latin typeface="Comic Sans MS" panose="030F0702030302020204" pitchFamily="66" charset="0"/>
              </a:rPr>
              <a:t>ÁLTALÁNOS KOORDINÁTÁK!</a:t>
            </a:r>
          </a:p>
          <a:p>
            <a:endParaRPr lang="hu-HU" sz="2800" i="1" dirty="0"/>
          </a:p>
          <a:p>
            <a:r>
              <a:rPr lang="hu-HU" sz="2800" b="1" i="1" dirty="0"/>
              <a:t>Lagrange               Hamilton </a:t>
            </a:r>
            <a:r>
              <a:rPr lang="hu-HU" sz="2800" i="1" dirty="0">
                <a:latin typeface="Comic Sans MS" panose="030F0702030302020204" pitchFamily="66" charset="0"/>
              </a:rPr>
              <a:t>(energia!)</a:t>
            </a:r>
          </a:p>
          <a:p>
            <a:r>
              <a:rPr lang="hu-HU" sz="2800" b="1" i="1" dirty="0">
                <a:latin typeface="Comic Sans MS" panose="030F0702030302020204" pitchFamily="66" charset="0"/>
              </a:rPr>
              <a:t>              </a:t>
            </a:r>
            <a:r>
              <a:rPr lang="hu-HU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Lorentz-erőre nem jó </a:t>
            </a:r>
            <a:r>
              <a:rPr lang="hu-HU" sz="2800" b="1" i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</a:t>
            </a:r>
            <a:endParaRPr lang="hu-HU" sz="2800" b="1" i="1" dirty="0">
              <a:solidFill>
                <a:srgbClr val="FF0000"/>
              </a:solidFill>
            </a:endParaRPr>
          </a:p>
        </p:txBody>
      </p:sp>
      <p:grpSp>
        <p:nvGrpSpPr>
          <p:cNvPr id="7" name="Csoportba foglalás 6"/>
          <p:cNvGrpSpPr/>
          <p:nvPr/>
        </p:nvGrpSpPr>
        <p:grpSpPr>
          <a:xfrm>
            <a:off x="323528" y="3863950"/>
            <a:ext cx="7275581" cy="1797298"/>
            <a:chOff x="1187624" y="4941168"/>
            <a:chExt cx="7275581" cy="1797298"/>
          </a:xfrm>
        </p:grpSpPr>
        <p:cxnSp>
          <p:nvCxnSpPr>
            <p:cNvPr id="4" name="Egyenes összekötő nyíllal 3"/>
            <p:cNvCxnSpPr/>
            <p:nvPr/>
          </p:nvCxnSpPr>
          <p:spPr>
            <a:xfrm>
              <a:off x="1802528" y="4941168"/>
              <a:ext cx="288032" cy="72008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Szövegdoboz 5"/>
            <p:cNvSpPr txBox="1"/>
            <p:nvPr/>
          </p:nvSpPr>
          <p:spPr>
            <a:xfrm>
              <a:off x="1187624" y="5661248"/>
              <a:ext cx="727558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b="1" i="1" dirty="0"/>
                <a:t>Szimmetriák és megmaradási tételek</a:t>
              </a:r>
            </a:p>
            <a:p>
              <a:r>
                <a:rPr lang="hu-HU" sz="3200" b="1" i="1" dirty="0"/>
                <a:t>    </a:t>
              </a:r>
              <a:r>
                <a:rPr lang="hu-HU" sz="3200" i="1" dirty="0"/>
                <a:t>Emily </a:t>
              </a:r>
              <a:r>
                <a:rPr lang="hu-HU" sz="3200" i="1" dirty="0" err="1"/>
                <a:t>Noether</a:t>
              </a:r>
              <a:r>
                <a:rPr lang="hu-HU" sz="3200" i="1" dirty="0"/>
                <a:t> 1882-1935    </a:t>
              </a: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NEWTON 3!</a:t>
              </a:r>
              <a:endParaRPr lang="hu-HU" sz="3200" b="1" i="1" dirty="0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1051112" y="5715684"/>
            <a:ext cx="8018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(Részecskefizikára jó, mert </a:t>
            </a:r>
            <a:r>
              <a:rPr lang="hu-HU" sz="2800" dirty="0">
                <a:solidFill>
                  <a:srgbClr val="0070C0"/>
                </a:solidFill>
                <a:latin typeface="Lucida Calligraphy" panose="03010101010101010101" pitchFamily="66" charset="0"/>
              </a:rPr>
              <a:t>L</a:t>
            </a:r>
            <a:r>
              <a:rPr lang="hu-H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mindig SKALÁR)</a:t>
            </a:r>
          </a:p>
        </p:txBody>
      </p:sp>
    </p:spTree>
    <p:extLst>
      <p:ext uri="{BB962C8B-B14F-4D97-AF65-F5344CB8AC3E}">
        <p14:creationId xmlns:p14="http://schemas.microsoft.com/office/powerpoint/2010/main" val="21459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043609" y="1556792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i="1" dirty="0">
                <a:latin typeface="Comic Sans MS" panose="030F0702030302020204" pitchFamily="66" charset="0"/>
              </a:rPr>
              <a:t>Merev testek mechanikája</a:t>
            </a:r>
          </a:p>
          <a:p>
            <a:endParaRPr lang="hu-HU" sz="2400" b="1" i="1" dirty="0">
              <a:latin typeface="Comic Sans MS" panose="030F0702030302020204" pitchFamily="66" charset="0"/>
            </a:endParaRPr>
          </a:p>
          <a:p>
            <a:r>
              <a:rPr lang="hu-HU" sz="2400" b="1" i="1" dirty="0">
                <a:latin typeface="Comic Sans MS" panose="030F0702030302020204" pitchFamily="66" charset="0"/>
              </a:rPr>
              <a:t>Nagyon kényszermozgás: minden pontpár távolsága rögzített</a:t>
            </a:r>
          </a:p>
          <a:p>
            <a:endParaRPr lang="hu-HU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hu-H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ami marad: 3 tömegközépponti koordináta,</a:t>
            </a:r>
          </a:p>
          <a:p>
            <a:r>
              <a:rPr lang="hu-H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3 Euler-szög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293561" y="4869160"/>
            <a:ext cx="47906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/>
              <a:t>sok mérnöki alkalmazás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/>
              <a:t>molekulák forgási spektruma</a:t>
            </a:r>
          </a:p>
        </p:txBody>
      </p:sp>
    </p:spTree>
    <p:extLst>
      <p:ext uri="{BB962C8B-B14F-4D97-AF65-F5344CB8AC3E}">
        <p14:creationId xmlns:p14="http://schemas.microsoft.com/office/powerpoint/2010/main" val="61630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</TotalTime>
  <Words>545</Words>
  <Application>Microsoft Office PowerPoint</Application>
  <PresentationFormat>Diavetítés a képernyőre (4:3 oldalarány)</PresentationFormat>
  <Paragraphs>95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Lucida Calligraphy</vt:lpstr>
      <vt:lpstr>Wingdings</vt:lpstr>
      <vt:lpstr>Office-téma</vt:lpstr>
      <vt:lpstr>Mechanika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Mechanika</dc:title>
  <dc:creator>geszti</dc:creator>
  <cp:lastModifiedBy>Geszti Tamás</cp:lastModifiedBy>
  <cp:revision>53</cp:revision>
  <dcterms:created xsi:type="dcterms:W3CDTF">2018-02-26T15:03:07Z</dcterms:created>
  <dcterms:modified xsi:type="dcterms:W3CDTF">2019-05-19T15:56:33Z</dcterms:modified>
</cp:coreProperties>
</file>